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1"/>
  </p:sldMasterIdLst>
  <p:notesMasterIdLst>
    <p:notesMasterId r:id="rId49"/>
  </p:notesMasterIdLst>
  <p:sldIdLst>
    <p:sldId id="412" r:id="rId2"/>
    <p:sldId id="483" r:id="rId3"/>
    <p:sldId id="472" r:id="rId4"/>
    <p:sldId id="467" r:id="rId5"/>
    <p:sldId id="479" r:id="rId6"/>
    <p:sldId id="478" r:id="rId7"/>
    <p:sldId id="480" r:id="rId8"/>
    <p:sldId id="481" r:id="rId9"/>
    <p:sldId id="485" r:id="rId10"/>
    <p:sldId id="487" r:id="rId11"/>
    <p:sldId id="477" r:id="rId12"/>
    <p:sldId id="474" r:id="rId13"/>
    <p:sldId id="475" r:id="rId14"/>
    <p:sldId id="413" r:id="rId15"/>
    <p:sldId id="411" r:id="rId16"/>
    <p:sldId id="486" r:id="rId17"/>
    <p:sldId id="463" r:id="rId18"/>
    <p:sldId id="462" r:id="rId19"/>
    <p:sldId id="471" r:id="rId20"/>
    <p:sldId id="476" r:id="rId21"/>
    <p:sldId id="274" r:id="rId22"/>
    <p:sldId id="310" r:id="rId23"/>
    <p:sldId id="286" r:id="rId24"/>
    <p:sldId id="473" r:id="rId25"/>
    <p:sldId id="425" r:id="rId26"/>
    <p:sldId id="316" r:id="rId27"/>
    <p:sldId id="314" r:id="rId28"/>
    <p:sldId id="470" r:id="rId29"/>
    <p:sldId id="284" r:id="rId30"/>
    <p:sldId id="287" r:id="rId31"/>
    <p:sldId id="288" r:id="rId32"/>
    <p:sldId id="290" r:id="rId33"/>
    <p:sldId id="291" r:id="rId34"/>
    <p:sldId id="466" r:id="rId35"/>
    <p:sldId id="359" r:id="rId36"/>
    <p:sldId id="295" r:id="rId37"/>
    <p:sldId id="326" r:id="rId38"/>
    <p:sldId id="317" r:id="rId39"/>
    <p:sldId id="360" r:id="rId40"/>
    <p:sldId id="306" r:id="rId41"/>
    <p:sldId id="319" r:id="rId42"/>
    <p:sldId id="313" r:id="rId43"/>
    <p:sldId id="333" r:id="rId44"/>
    <p:sldId id="337" r:id="rId45"/>
    <p:sldId id="298" r:id="rId46"/>
    <p:sldId id="320" r:id="rId47"/>
    <p:sldId id="464" r:id="rId48"/>
  </p:sldIdLst>
  <p:sldSz cx="9144000" cy="6858000" type="screen4x3"/>
  <p:notesSz cx="9144000" cy="6858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5" userDrawn="1">
          <p15:clr>
            <a:srgbClr val="A4A3A4"/>
          </p15:clr>
        </p15:guide>
        <p15:guide id="2" pos="4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A72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6708"/>
    <p:restoredTop sz="95345"/>
  </p:normalViewPr>
  <p:slideViewPr>
    <p:cSldViewPr snapToGrid="0" snapToObjects="1">
      <p:cViewPr varScale="1">
        <p:scale>
          <a:sx n="108" d="100"/>
          <a:sy n="108" d="100"/>
        </p:scale>
        <p:origin x="160" y="904"/>
      </p:cViewPr>
      <p:guideLst>
        <p:guide orient="horz" pos="595"/>
        <p:guide pos="476"/>
      </p:guideLst>
    </p:cSldViewPr>
  </p:slideViewPr>
  <p:outlineViewPr>
    <p:cViewPr>
      <p:scale>
        <a:sx n="33" d="100"/>
        <a:sy n="33" d="100"/>
      </p:scale>
      <p:origin x="0" y="-1015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33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9190CEE-CFC2-7642-8680-8713A4BF7581}" type="datetimeFigureOut">
              <a:rPr lang="en-CH" smtClean="0"/>
              <a:t>11/16/21</a:t>
            </a:fld>
            <a:endParaRPr lang="en-CH"/>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7A22F8A-1068-AE4B-A6E2-A8C5C25741BD}" type="slidenum">
              <a:rPr lang="en-CH" smtClean="0"/>
              <a:t>‹#›</a:t>
            </a:fld>
            <a:endParaRPr lang="en-CH"/>
          </a:p>
        </p:txBody>
      </p:sp>
    </p:spTree>
    <p:extLst>
      <p:ext uri="{BB962C8B-B14F-4D97-AF65-F5344CB8AC3E}">
        <p14:creationId xmlns:p14="http://schemas.microsoft.com/office/powerpoint/2010/main" val="40636024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Stories</a:t>
            </a:r>
            <a:r>
              <a:rPr lang="da-DK" sz="1600" b="0" strike="noStrike" spc="-1" dirty="0">
                <a:solidFill>
                  <a:srgbClr val="000000"/>
                </a:solidFill>
                <a:latin typeface="Arial"/>
                <a:ea typeface="DejaVu Sans"/>
              </a:rPr>
              <a:t> &amp; Narratives </a:t>
            </a:r>
            <a:r>
              <a:rPr lang="da-DK" sz="1600" b="0" strike="noStrike" spc="-1" dirty="0" err="1">
                <a:solidFill>
                  <a:srgbClr val="000000"/>
                </a:solidFill>
                <a:latin typeface="Arial"/>
                <a:ea typeface="DejaVu Sans"/>
              </a:rPr>
              <a:t>are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composed</a:t>
            </a:r>
            <a:r>
              <a:rPr lang="da-DK" sz="1600" b="0" strike="noStrike" spc="-1" dirty="0">
                <a:solidFill>
                  <a:srgbClr val="000000"/>
                </a:solidFill>
                <a:latin typeface="Arial"/>
                <a:ea typeface="DejaVu Sans"/>
              </a:rPr>
              <a:t> of </a:t>
            </a:r>
            <a:r>
              <a:rPr lang="da-DK" sz="1600" b="0" strike="noStrike" spc="-1" dirty="0" err="1">
                <a:solidFill>
                  <a:srgbClr val="000000"/>
                </a:solidFill>
                <a:latin typeface="Arial"/>
                <a:ea typeface="DejaVu Sans"/>
              </a:rPr>
              <a:t>pre-conceived</a:t>
            </a:r>
            <a:r>
              <a:rPr lang="da-DK" sz="1600" b="0" strike="noStrike" spc="-1" dirty="0">
                <a:solidFill>
                  <a:srgbClr val="000000"/>
                </a:solidFill>
                <a:latin typeface="Arial"/>
                <a:ea typeface="DejaVu Sans"/>
              </a:rPr>
              <a:t> SURFACE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concepts</a:t>
            </a:r>
            <a:r>
              <a:rPr lang="da-DK" sz="1600" b="0" strike="noStrike" spc="-1" dirty="0">
                <a:solidFill>
                  <a:srgbClr val="000000"/>
                </a:solidFill>
                <a:latin typeface="Arial"/>
                <a:ea typeface="DejaVu Sans"/>
              </a:rPr>
              <a:t>, &amp; </a:t>
            </a:r>
            <a:r>
              <a:rPr lang="da-DK" sz="1600" b="0" strike="noStrike" spc="-1" dirty="0" err="1">
                <a:solidFill>
                  <a:srgbClr val="000000"/>
                </a:solidFill>
                <a:latin typeface="Arial"/>
                <a:ea typeface="DejaVu Sans"/>
              </a:rPr>
              <a:t>motives</a:t>
            </a:r>
            <a:r>
              <a:rPr lang="da-DK" sz="1600" b="0" strike="noStrike" spc="-1" dirty="0">
                <a:solidFill>
                  <a:srgbClr val="000000"/>
                </a:solidFill>
                <a:latin typeface="Arial"/>
                <a:ea typeface="DejaVu Sans"/>
              </a:rPr>
              <a:t>, so GUIDES go BENEATH to </a:t>
            </a:r>
            <a:r>
              <a:rPr lang="da-DK" sz="1600" b="0" strike="noStrike" spc="-1" dirty="0" err="1">
                <a:solidFill>
                  <a:srgbClr val="000000"/>
                </a:solidFill>
                <a:latin typeface="Arial"/>
                <a:ea typeface="DejaVu Sans"/>
              </a:rPr>
              <a:t>core</a:t>
            </a:r>
            <a:r>
              <a:rPr lang="da-DK" sz="1600" b="0" strike="noStrike" spc="-1" dirty="0">
                <a:solidFill>
                  <a:srgbClr val="000000"/>
                </a:solidFill>
                <a:latin typeface="Arial"/>
                <a:ea typeface="DejaVu Sans"/>
              </a:rPr>
              <a:t> </a:t>
            </a:r>
            <a:r>
              <a:rPr lang="da-DK" sz="1600" b="0" strike="noStrike" spc="-1" dirty="0" err="1">
                <a:solidFill>
                  <a:srgbClr val="000000"/>
                </a:solidFill>
                <a:latin typeface="Arial"/>
                <a:ea typeface="DejaVu Sans"/>
              </a:rPr>
              <a:t>values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a:solidFill>
                  <a:srgbClr val="000000"/>
                </a:solidFill>
                <a:latin typeface="Arial"/>
                <a:ea typeface="DejaVu Sans"/>
              </a:rPr>
              <a:t>On the </a:t>
            </a:r>
            <a:r>
              <a:rPr lang="da-DK" sz="1600" b="0" strike="noStrike" spc="-1" dirty="0" err="1">
                <a:solidFill>
                  <a:srgbClr val="000000"/>
                </a:solidFill>
                <a:latin typeface="Arial"/>
                <a:ea typeface="DejaVu Sans"/>
              </a:rPr>
              <a:t>surface</a:t>
            </a:r>
            <a:r>
              <a:rPr lang="da-DK" sz="1600" b="0" strike="noStrike" spc="-1" dirty="0">
                <a:solidFill>
                  <a:srgbClr val="000000"/>
                </a:solidFill>
                <a:latin typeface="Arial"/>
                <a:ea typeface="DejaVu Sans"/>
              </a:rPr>
              <a:t> is the ‘</a:t>
            </a:r>
            <a:r>
              <a:rPr lang="da-DK" sz="1600" b="0" strike="noStrike" spc="-1" dirty="0" err="1">
                <a:solidFill>
                  <a:srgbClr val="000000"/>
                </a:solidFill>
                <a:latin typeface="Arial"/>
                <a:ea typeface="DejaVu Sans"/>
              </a:rPr>
              <a:t>Domination</a:t>
            </a:r>
            <a:r>
              <a:rPr lang="da-DK" sz="1600" b="0" strike="noStrike" spc="-1" dirty="0">
                <a:solidFill>
                  <a:srgbClr val="000000"/>
                </a:solidFill>
                <a:latin typeface="Arial"/>
                <a:ea typeface="DejaVu Sans"/>
              </a:rPr>
              <a:t> of the </a:t>
            </a:r>
            <a:r>
              <a:rPr lang="da-DK" sz="1600" b="0" strike="noStrike" spc="-1" dirty="0" err="1">
                <a:solidFill>
                  <a:srgbClr val="000000"/>
                </a:solidFill>
                <a:latin typeface="Arial"/>
                <a:ea typeface="DejaVu Sans"/>
              </a:rPr>
              <a:t>Obvious</a:t>
            </a:r>
            <a:r>
              <a:rPr lang="da-DK" sz="1600" b="0" strike="noStrike" spc="-1" dirty="0">
                <a:solidFill>
                  <a:srgbClr val="000000"/>
                </a:solidFill>
                <a:latin typeface="Arial"/>
                <a:ea typeface="DejaVu Sans"/>
              </a:rPr>
              <a:t>’</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da-DK" sz="1600" b="0" strike="noStrike" spc="-1" dirty="0" err="1">
                <a:solidFill>
                  <a:srgbClr val="000000"/>
                </a:solidFill>
                <a:latin typeface="Arial"/>
                <a:ea typeface="DejaVu Sans"/>
              </a:rPr>
              <a:t>Going</a:t>
            </a:r>
            <a:r>
              <a:rPr lang="da-DK" sz="1600" b="0" strike="noStrike" spc="-1" dirty="0">
                <a:solidFill>
                  <a:srgbClr val="000000"/>
                </a:solidFill>
                <a:latin typeface="Arial"/>
                <a:ea typeface="DejaVu Sans"/>
              </a:rPr>
              <a:t> BENEATH the </a:t>
            </a:r>
            <a:r>
              <a:rPr lang="da-DK" sz="1600" b="0" strike="noStrike" spc="-1" dirty="0" err="1">
                <a:solidFill>
                  <a:srgbClr val="000000"/>
                </a:solidFill>
                <a:latin typeface="Arial"/>
                <a:ea typeface="DejaVu Sans"/>
              </a:rPr>
              <a:t>words</a:t>
            </a:r>
            <a:r>
              <a:rPr lang="da-DK" sz="1600" b="0" strike="noStrike" spc="-1" dirty="0">
                <a:solidFill>
                  <a:srgbClr val="000000"/>
                </a:solidFill>
                <a:latin typeface="Arial"/>
                <a:ea typeface="DejaVu Sans"/>
              </a:rPr>
              <a:t>, labels, </a:t>
            </a:r>
            <a:r>
              <a:rPr lang="en-US" sz="1600" b="0" strike="noStrike" spc="-1" dirty="0">
                <a:solidFill>
                  <a:srgbClr val="000000"/>
                </a:solidFill>
                <a:latin typeface="Arial"/>
                <a:ea typeface="DejaVu Sans"/>
              </a:rPr>
              <a:t>judgements, and polarities, gets to CORE values &amp; CORE concepts &amp; CORE motives</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BENEATH the surface is the changes, movements, the flow, and its what is changeless about the world and universe</a:t>
            </a:r>
            <a:endParaRPr lang="en-US" sz="1600" b="0" strike="noStrike" spc="-1" dirty="0">
              <a:latin typeface="Arial"/>
            </a:endParaRPr>
          </a:p>
          <a:p>
            <a:pPr marL="432000" indent="-323280">
              <a:lnSpc>
                <a:spcPct val="100000"/>
              </a:lnSpc>
              <a:spcBef>
                <a:spcPts val="1417"/>
              </a:spcBef>
              <a:buClr>
                <a:srgbClr val="000000"/>
              </a:buClr>
              <a:buSzPct val="45000"/>
              <a:buFont typeface="Wingdings" charset="2"/>
              <a:buChar char=""/>
            </a:pPr>
            <a:r>
              <a:rPr lang="en-US" sz="1600" b="0" strike="noStrike" spc="-1" dirty="0">
                <a:solidFill>
                  <a:srgbClr val="000000"/>
                </a:solidFill>
                <a:latin typeface="Arial"/>
                <a:ea typeface="DejaVu Sans"/>
              </a:rPr>
              <a:t>Going BENEATH the Narrative-Counternarrative arguing, the polarities, we get to the changes and the changeless</a:t>
            </a:r>
            <a:r>
              <a:rPr lang="da-DK" sz="1600" b="0" strike="noStrike" spc="-1" dirty="0">
                <a:solidFill>
                  <a:srgbClr val="000000"/>
                </a:solidFill>
                <a:latin typeface="Arial"/>
                <a:ea typeface="DejaVu Sans"/>
              </a:rPr>
              <a:t> </a:t>
            </a:r>
            <a:endParaRPr lang="en-US" sz="1600" b="0" strike="noStrike" spc="-1" dirty="0">
              <a:latin typeface="Arial"/>
            </a:endParaRPr>
          </a:p>
          <a:p>
            <a:endParaRPr lang="en-CH" dirty="0"/>
          </a:p>
          <a:p>
            <a:pPr marL="1080" indent="0">
              <a:lnSpc>
                <a:spcPct val="100000"/>
              </a:lnSpc>
              <a:buClr>
                <a:srgbClr val="000000"/>
              </a:buClr>
              <a:buNone/>
            </a:pPr>
            <a:r>
              <a:rPr lang="en-US" sz="1200" b="1" i="1" spc="-1" dirty="0">
                <a:solidFill>
                  <a:schemeClr val="accent4">
                    <a:lumMod val="50000"/>
                  </a:schemeClr>
                </a:solidFill>
              </a:rPr>
              <a:t>What is the BENEATH? </a:t>
            </a:r>
          </a:p>
          <a:p>
            <a:pPr marL="1080" indent="0">
              <a:lnSpc>
                <a:spcPct val="100000"/>
              </a:lnSpc>
              <a:spcBef>
                <a:spcPts val="2205"/>
              </a:spcBef>
              <a:buClr>
                <a:srgbClr val="000000"/>
              </a:buClr>
              <a:buNone/>
            </a:pPr>
            <a:r>
              <a:rPr lang="en-US" sz="900" b="1" spc="-1" dirty="0">
                <a:solidFill>
                  <a:schemeClr val="accent4">
                    <a:lumMod val="50000"/>
                  </a:schemeClr>
                </a:solidFill>
              </a:rPr>
              <a:t>Stories &amp; Narratives are composed of pre-conceived </a:t>
            </a:r>
            <a:br>
              <a:rPr lang="en-US" sz="900" b="1" spc="-1" dirty="0">
                <a:solidFill>
                  <a:schemeClr val="accent4">
                    <a:lumMod val="50000"/>
                  </a:schemeClr>
                </a:solidFill>
              </a:rPr>
            </a:br>
            <a:r>
              <a:rPr lang="en-US" sz="900" b="1" spc="-1" dirty="0">
                <a:solidFill>
                  <a:schemeClr val="accent4">
                    <a:lumMod val="50000"/>
                  </a:schemeClr>
                </a:solidFill>
              </a:rPr>
              <a:t>SURFACE values, concepts, &amp; motives</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go </a:t>
            </a:r>
            <a:r>
              <a:rPr lang="en-US" sz="900" b="1" spc="-1" dirty="0">
                <a:solidFill>
                  <a:schemeClr val="accent5">
                    <a:lumMod val="50000"/>
                  </a:schemeClr>
                </a:solidFill>
              </a:rPr>
              <a:t>BENEATH</a:t>
            </a:r>
            <a:r>
              <a:rPr lang="en-US" sz="900" b="1" spc="-1" dirty="0">
                <a:solidFill>
                  <a:schemeClr val="accent4">
                    <a:lumMod val="50000"/>
                  </a:schemeClr>
                </a:solidFill>
              </a:rPr>
              <a:t> to core values</a:t>
            </a:r>
          </a:p>
          <a:p>
            <a:pPr marL="1080" indent="0">
              <a:lnSpc>
                <a:spcPct val="100000"/>
              </a:lnSpc>
              <a:spcBef>
                <a:spcPts val="2205"/>
              </a:spcBef>
              <a:buClr>
                <a:srgbClr val="000000"/>
              </a:buClr>
              <a:buNone/>
            </a:pPr>
            <a:r>
              <a:rPr lang="en-US" sz="900" b="1" spc="-1" dirty="0">
                <a:solidFill>
                  <a:schemeClr val="accent4">
                    <a:lumMod val="50000"/>
                  </a:schemeClr>
                </a:solidFill>
              </a:rPr>
              <a:t>On the surface is the ‘Domination of the Obvious’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words, labels, judgements, and polarities is the CORE</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Guides gets to </a:t>
            </a:r>
            <a:r>
              <a:rPr lang="en-US" sz="900" b="1" spc="-1" dirty="0">
                <a:solidFill>
                  <a:schemeClr val="accent4">
                    <a:lumMod val="50000"/>
                  </a:schemeClr>
                </a:solidFill>
              </a:rPr>
              <a:t>CORE values &amp; CORE concepts &amp; CORE motives</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surface is the changes, movements, the flow, and it’s what is changeless about the world and universe</a:t>
            </a:r>
          </a:p>
          <a:p>
            <a:pPr marL="1080" indent="0">
              <a:lnSpc>
                <a:spcPct val="100000"/>
              </a:lnSpc>
              <a:spcBef>
                <a:spcPts val="2205"/>
              </a:spcBef>
              <a:buClr>
                <a:srgbClr val="000000"/>
              </a:buClr>
              <a:buNone/>
            </a:pPr>
            <a:r>
              <a:rPr lang="en-US" sz="900" b="1" spc="-1" dirty="0">
                <a:solidFill>
                  <a:schemeClr val="accent5">
                    <a:lumMod val="50000"/>
                  </a:schemeClr>
                </a:solidFill>
              </a:rPr>
              <a:t>BENEATH</a:t>
            </a:r>
            <a:r>
              <a:rPr lang="en-US" sz="900" b="1" spc="-1" dirty="0">
                <a:solidFill>
                  <a:schemeClr val="accent4">
                    <a:lumMod val="50000"/>
                  </a:schemeClr>
                </a:solidFill>
              </a:rPr>
              <a:t> the Narrative-Counternarrative arguing, the polarities </a:t>
            </a:r>
            <a:br>
              <a:rPr lang="en-US" sz="900" b="1" spc="-1" dirty="0">
                <a:solidFill>
                  <a:schemeClr val="accent4">
                    <a:lumMod val="50000"/>
                  </a:schemeClr>
                </a:solidFill>
              </a:rPr>
            </a:br>
            <a:r>
              <a:rPr lang="en-US" sz="900" b="1" spc="-1" dirty="0">
                <a:solidFill>
                  <a:schemeClr val="accent4">
                    <a:lumMod val="50000"/>
                  </a:schemeClr>
                </a:solidFill>
              </a:rPr>
              <a:t>	</a:t>
            </a:r>
            <a:r>
              <a:rPr lang="en-US" sz="900" b="1" spc="-1" dirty="0">
                <a:solidFill>
                  <a:schemeClr val="accent4">
                    <a:lumMod val="50000"/>
                  </a:schemeClr>
                </a:solidFill>
                <a:sym typeface="Wingdings" pitchFamily="2" charset="2"/>
              </a:rPr>
              <a:t> </a:t>
            </a:r>
            <a:r>
              <a:rPr lang="en-US" sz="900" b="1" spc="-1" dirty="0">
                <a:solidFill>
                  <a:schemeClr val="accent4">
                    <a:lumMod val="50000"/>
                  </a:schemeClr>
                </a:solidFill>
              </a:rPr>
              <a:t>Guides get to the changes and the changeless </a:t>
            </a: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14</a:t>
            </a:fld>
            <a:endParaRPr lang="en-CH"/>
          </a:p>
        </p:txBody>
      </p:sp>
    </p:spTree>
    <p:extLst>
      <p:ext uri="{BB962C8B-B14F-4D97-AF65-F5344CB8AC3E}">
        <p14:creationId xmlns:p14="http://schemas.microsoft.com/office/powerpoint/2010/main" val="4090228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41</a:t>
            </a:fld>
            <a:endParaRPr lang="en-US"/>
          </a:p>
        </p:txBody>
      </p:sp>
    </p:spTree>
    <p:extLst>
      <p:ext uri="{BB962C8B-B14F-4D97-AF65-F5344CB8AC3E}">
        <p14:creationId xmlns:p14="http://schemas.microsoft.com/office/powerpoint/2010/main" val="78333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Before </a:t>
            </a:r>
            <a:r>
              <a:rPr lang="mr-IN" baseline="0" dirty="0"/>
              <a:t>–</a:t>
            </a:r>
            <a:r>
              <a:rPr lang="en-US" baseline="0" dirty="0"/>
              <a:t> Water was commodified and privatized in the Business Model, it was WATER=PUBLIC GOOD</a:t>
            </a:r>
          </a:p>
          <a:p>
            <a:pPr marL="228600" indent="-228600">
              <a:buAutoNum type="arabicPeriod"/>
            </a:pPr>
            <a:r>
              <a:rPr lang="en-US" baseline="0" dirty="0"/>
              <a:t>Beyond </a:t>
            </a:r>
            <a:r>
              <a:rPr lang="mr-IN" baseline="0" dirty="0"/>
              <a:t>–</a:t>
            </a:r>
            <a:r>
              <a:rPr lang="en-US" baseline="0" dirty="0"/>
              <a:t> In EMBODIMENT pre-conscious intuited WATER=LIFE ITSELF</a:t>
            </a:r>
          </a:p>
          <a:p>
            <a:pPr marL="228600" indent="-228600">
              <a:buAutoNum type="arabicPeriod"/>
            </a:pPr>
            <a:r>
              <a:rPr lang="en-US" baseline="0" dirty="0"/>
              <a:t>Beneath </a:t>
            </a:r>
            <a:r>
              <a:rPr lang="mr-IN" baseline="0" dirty="0"/>
              <a:t>–</a:t>
            </a:r>
            <a:r>
              <a:rPr lang="en-US" baseline="0" dirty="0"/>
              <a:t> Search for conceptions, language, symbols, gestures WATER=PRE-CONCEPTION (1</a:t>
            </a:r>
            <a:r>
              <a:rPr lang="en-US" baseline="30000" dirty="0"/>
              <a:t>st</a:t>
            </a:r>
            <a:r>
              <a:rPr lang="en-US" baseline="0" dirty="0"/>
              <a:t> Mimesis, Ricoeur)</a:t>
            </a:r>
          </a:p>
          <a:p>
            <a:pPr marL="228600" indent="-228600">
              <a:buAutoNum type="arabicPeriod"/>
            </a:pPr>
            <a:r>
              <a:rPr lang="en-US" baseline="0" dirty="0"/>
              <a:t>Between </a:t>
            </a:r>
            <a:r>
              <a:rPr lang="mr-IN" baseline="0" dirty="0"/>
              <a:t>–</a:t>
            </a:r>
            <a:r>
              <a:rPr lang="en-US" baseline="0" dirty="0"/>
              <a:t> In-between is getting and supplying WATER=INFRASTRCTURE SPACETIMEMATTERING (Barad, Strand)</a:t>
            </a:r>
          </a:p>
          <a:p>
            <a:pPr marL="228600" indent="-228600">
              <a:buAutoNum type="arabicPeriod"/>
            </a:pPr>
            <a:r>
              <a:rPr lang="en-US" baseline="0" dirty="0"/>
              <a:t>Bets </a:t>
            </a:r>
            <a:r>
              <a:rPr lang="mr-IN" baseline="0" dirty="0"/>
              <a:t>–</a:t>
            </a:r>
            <a:r>
              <a:rPr lang="en-US" baseline="0" dirty="0"/>
              <a:t> Multiple ‘Bets On the Future’ WATER=ENSEMBLE OF BUSINESS MODELS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42</a:t>
            </a:fld>
            <a:endParaRPr lang="en-NZ"/>
          </a:p>
        </p:txBody>
      </p:sp>
    </p:spTree>
    <p:extLst>
      <p:ext uri="{BB962C8B-B14F-4D97-AF65-F5344CB8AC3E}">
        <p14:creationId xmlns:p14="http://schemas.microsoft.com/office/powerpoint/2010/main" val="2183302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28 https://</a:t>
            </a:r>
            <a:r>
              <a:rPr lang="en-US" dirty="0" err="1"/>
              <a:t>stakeholder.affinitywater.co.uk</a:t>
            </a:r>
            <a:r>
              <a:rPr lang="en-US" dirty="0"/>
              <a:t>/docs/KPMG%20-Water-sector-business-models.pdf</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Affinity Water was established through the purchase of Veolia Water's UK water supply operations by Rift Acquisitions, an entity established by Morgan Stanley and M&amp;G Investments, for £1.2 billion on 28 June 2012. Wikipedia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36576" indent="0">
              <a:buNone/>
            </a:pPr>
            <a:r>
              <a:rPr lang="en-US" dirty="0"/>
              <a:t>Self-Correcting Storytelling Methodology is about testing and experimenting to get new ‘bets on the future’ </a:t>
            </a:r>
          </a:p>
          <a:p>
            <a:r>
              <a:rPr lang="en-US" dirty="0" err="1"/>
              <a:t>Bocken</a:t>
            </a:r>
            <a:r>
              <a:rPr lang="en-US" dirty="0"/>
              <a:t>, N., Boons, F., &amp; </a:t>
            </a:r>
            <a:r>
              <a:rPr lang="en-US" dirty="0" err="1"/>
              <a:t>Baldassarre</a:t>
            </a:r>
            <a:r>
              <a:rPr lang="en-US" dirty="0"/>
              <a:t>, B. (2019). Sustainable business model experimentation by understanding ecologies of business models. Journal of Cleaner Production, 208, 1498-1512.</a:t>
            </a:r>
          </a:p>
          <a:p>
            <a:r>
              <a:rPr lang="en-US" dirty="0"/>
              <a:t>Boons, F., &amp; </a:t>
            </a:r>
            <a:r>
              <a:rPr lang="en-US" dirty="0" err="1"/>
              <a:t>Laasch</a:t>
            </a:r>
            <a:r>
              <a:rPr lang="en-US" dirty="0"/>
              <a:t>, O. (2019). Business models for sustainable development: a process perspective. Journal of Business Models, 7(1), 9-12.</a:t>
            </a:r>
          </a:p>
          <a:p>
            <a:r>
              <a:rPr lang="en-US" dirty="0"/>
              <a:t>Joyce, A., &amp; </a:t>
            </a:r>
            <a:r>
              <a:rPr lang="en-US" dirty="0" err="1"/>
              <a:t>Paquin</a:t>
            </a:r>
            <a:r>
              <a:rPr lang="en-US" dirty="0"/>
              <a:t>, R. L. (2016). The triple layered business model canvas: A tool to design more sustainable business models. Journal of Cleaner Production, 135, 1474-1486.</a:t>
            </a:r>
          </a:p>
          <a:p>
            <a:r>
              <a:rPr lang="en-US" dirty="0" err="1"/>
              <a:t>Lüdeke</a:t>
            </a:r>
            <a:r>
              <a:rPr lang="en-US" dirty="0"/>
              <a:t>-Freund, F., </a:t>
            </a:r>
            <a:r>
              <a:rPr lang="en-US" dirty="0" err="1"/>
              <a:t>Bohnsack</a:t>
            </a:r>
            <a:r>
              <a:rPr lang="en-US" dirty="0"/>
              <a:t>, R., Breuer, H., &amp; Massa, L. (2019). Research on Sustainable Business Model Patterns: Status quo, Methodological Issues, and a Research Agenda. In Sustainable Business Models (pp. 25-60). Palgrave Macmillan, Cham.</a:t>
            </a:r>
          </a:p>
          <a:p>
            <a:r>
              <a:rPr lang="en-US" dirty="0" err="1"/>
              <a:t>Schaltegger</a:t>
            </a:r>
            <a:r>
              <a:rPr lang="en-US" dirty="0"/>
              <a:t>, S., Hansen, E. G., &amp; </a:t>
            </a:r>
            <a:r>
              <a:rPr lang="en-US" dirty="0" err="1"/>
              <a:t>Lüdeke</a:t>
            </a:r>
            <a:r>
              <a:rPr lang="en-US" dirty="0"/>
              <a:t>-Freund, F. (2016). Business models for sustainability: Origins, present research, and future avenues.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45</a:t>
            </a:fld>
            <a:endParaRPr lang="en-US"/>
          </a:p>
        </p:txBody>
      </p:sp>
    </p:spTree>
    <p:extLst>
      <p:ext uri="{BB962C8B-B14F-4D97-AF65-F5344CB8AC3E}">
        <p14:creationId xmlns:p14="http://schemas.microsoft.com/office/powerpoint/2010/main" val="185000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 indent="0">
              <a:buNone/>
            </a:pPr>
            <a:r>
              <a:rPr lang="en-US" dirty="0"/>
              <a:t>Self-Correcting Storytelling Methodology is about testing and experimenting to get new ‘bets on the future’ </a:t>
            </a:r>
          </a:p>
          <a:p>
            <a:r>
              <a:rPr lang="en-US" dirty="0" err="1"/>
              <a:t>Bocken</a:t>
            </a:r>
            <a:r>
              <a:rPr lang="en-US" dirty="0"/>
              <a:t>, N., Boons, F., &amp; </a:t>
            </a:r>
            <a:r>
              <a:rPr lang="en-US" dirty="0" err="1"/>
              <a:t>Baldassarre</a:t>
            </a:r>
            <a:r>
              <a:rPr lang="en-US" dirty="0"/>
              <a:t>, B. (2019). Sustainable business model experimentation by understanding ecologies of business models. Journal of Cleaner Production, 208, 1498-1512.</a:t>
            </a:r>
          </a:p>
          <a:p>
            <a:r>
              <a:rPr lang="en-US" dirty="0"/>
              <a:t>Boons, F., &amp; </a:t>
            </a:r>
            <a:r>
              <a:rPr lang="en-US" dirty="0" err="1"/>
              <a:t>Laasch</a:t>
            </a:r>
            <a:r>
              <a:rPr lang="en-US" dirty="0"/>
              <a:t>, O. (2019). Business models for sustainable development: a process perspective. Journal of Business Models, 7(1), 9-12.</a:t>
            </a:r>
          </a:p>
          <a:p>
            <a:r>
              <a:rPr lang="en-US" dirty="0"/>
              <a:t>Joyce, A., &amp; </a:t>
            </a:r>
            <a:r>
              <a:rPr lang="en-US" dirty="0" err="1"/>
              <a:t>Paquin</a:t>
            </a:r>
            <a:r>
              <a:rPr lang="en-US" dirty="0"/>
              <a:t>, R. L. (2016). The triple layered business model canvas: A tool to design more sustainable business models. Journal of Cleaner Production, 135, 1474-1486.</a:t>
            </a:r>
          </a:p>
          <a:p>
            <a:r>
              <a:rPr lang="en-US" dirty="0" err="1"/>
              <a:t>Lüdeke</a:t>
            </a:r>
            <a:r>
              <a:rPr lang="en-US" dirty="0"/>
              <a:t>-Freund, F., </a:t>
            </a:r>
            <a:r>
              <a:rPr lang="en-US" dirty="0" err="1"/>
              <a:t>Bohnsack</a:t>
            </a:r>
            <a:r>
              <a:rPr lang="en-US" dirty="0"/>
              <a:t>, R., Breuer, H., &amp; Massa, L. (2019). Research on Sustainable Business Model Patterns: Status quo, Methodological Issues, and a Research Agenda. In Sustainable Business Models (pp. 25-60). Palgrave Macmillan, Cham.</a:t>
            </a:r>
          </a:p>
          <a:p>
            <a:r>
              <a:rPr lang="en-US" dirty="0" err="1"/>
              <a:t>Schaltegger</a:t>
            </a:r>
            <a:r>
              <a:rPr lang="en-US" dirty="0"/>
              <a:t>, S., Hansen, E. G., &amp; </a:t>
            </a:r>
            <a:r>
              <a:rPr lang="en-US" dirty="0" err="1"/>
              <a:t>Lüdeke</a:t>
            </a:r>
            <a:r>
              <a:rPr lang="en-US" dirty="0"/>
              <a:t>-Freund, F. (2016). Business models for sustainability: Origins, present research, and future avenues.</a:t>
            </a:r>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46</a:t>
            </a:fld>
            <a:endParaRPr lang="en-US"/>
          </a:p>
        </p:txBody>
      </p:sp>
    </p:spTree>
    <p:extLst>
      <p:ext uri="{BB962C8B-B14F-4D97-AF65-F5344CB8AC3E}">
        <p14:creationId xmlns:p14="http://schemas.microsoft.com/office/powerpoint/2010/main" val="295280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n the Tamara-Land Networking Tool, diagnose how much behavior in the ecology of routines, is programmed by the digital, and how much is human networking (without Materiality dictating the Social).  </a:t>
            </a:r>
            <a:r>
              <a:rPr lang="en-US" sz="900" kern="1200" dirty="0" err="1">
                <a:solidFill>
                  <a:schemeClr val="tx1"/>
                </a:solidFill>
                <a:effectLst/>
                <a:latin typeface="+mn-lt"/>
                <a:ea typeface="+mn-ea"/>
                <a:cs typeface="+mn-cs"/>
              </a:rPr>
              <a:t>Socialmaterialities</a:t>
            </a:r>
            <a:r>
              <a:rPr lang="en-US" sz="900" kern="1200" dirty="0">
                <a:solidFill>
                  <a:schemeClr val="tx1"/>
                </a:solidFill>
                <a:effectLst/>
                <a:latin typeface="+mn-lt"/>
                <a:ea typeface="+mn-ea"/>
                <a:cs typeface="+mn-cs"/>
              </a:rPr>
              <a:t> are implicated in fractals. And in Tamara-Land of the rooms we work in, storytelling is happening simultaneously. We have tools to understand the theatrics of multiple stages, happening at once, in most every organization. One is about networking. People are networking in the rooms of an organization, in the stairways between rooms, and in the digital ways of communicating within and among networks of organizations, local to global.</a:t>
            </a:r>
          </a:p>
          <a:p>
            <a:br>
              <a:rPr lang="en-US" sz="900" kern="1200" dirty="0">
                <a:solidFill>
                  <a:schemeClr val="tx1"/>
                </a:solidFill>
                <a:effectLst/>
                <a:latin typeface="+mn-lt"/>
                <a:ea typeface="+mn-ea"/>
                <a:cs typeface="+mn-cs"/>
              </a:rPr>
            </a:b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Every Organization has its moments of theater, and some are mostly theater. As we move from room to room in an organization we see the visual theater. There are multiplicity of theater room (formal, informal, off and on stage) simultaneous in a TAMARA of sites; with starring and supporting cast of characters who (1) affect the quality of products and services, (2) enhance or lower productivity, and (3) constitute the concentrated and diffuse spectacles of theatrical performances experienced by employees, investors, customers and vendors, and across </a:t>
            </a:r>
            <a:r>
              <a:rPr lang="en-US" sz="900" kern="1200" dirty="0" err="1">
                <a:solidFill>
                  <a:schemeClr val="tx1"/>
                </a:solidFill>
                <a:effectLst/>
                <a:latin typeface="+mn-lt"/>
                <a:ea typeface="+mn-ea"/>
                <a:cs typeface="+mn-cs"/>
              </a:rPr>
              <a:t>transorganizational</a:t>
            </a:r>
            <a:r>
              <a:rPr lang="en-US" sz="900" kern="1200" dirty="0">
                <a:solidFill>
                  <a:schemeClr val="tx1"/>
                </a:solidFill>
                <a:effectLst/>
                <a:latin typeface="+mn-lt"/>
                <a:ea typeface="+mn-ea"/>
                <a:cs typeface="+mn-cs"/>
              </a:rPr>
              <a:t> networks. </a:t>
            </a:r>
          </a:p>
          <a:p>
            <a:endParaRPr lang="en-US" dirty="0"/>
          </a:p>
        </p:txBody>
      </p:sp>
      <p:sp>
        <p:nvSpPr>
          <p:cNvPr id="4" name="Slide Number Placeholder 3"/>
          <p:cNvSpPr>
            <a:spLocks noGrp="1"/>
          </p:cNvSpPr>
          <p:nvPr>
            <p:ph type="sldNum" sz="quarter" idx="5"/>
          </p:nvPr>
        </p:nvSpPr>
        <p:spPr/>
        <p:txBody>
          <a:bodyPr/>
          <a:lstStyle/>
          <a:p>
            <a:fld id="{A7A22F8A-1068-AE4B-A6E2-A8C5C25741BD}" type="slidenum">
              <a:rPr lang="en-CH" smtClean="0"/>
              <a:t>18</a:t>
            </a:fld>
            <a:endParaRPr lang="en-CH"/>
          </a:p>
        </p:txBody>
      </p:sp>
    </p:spTree>
    <p:extLst>
      <p:ext uri="{BB962C8B-B14F-4D97-AF65-F5344CB8AC3E}">
        <p14:creationId xmlns:p14="http://schemas.microsoft.com/office/powerpoint/2010/main" val="3395347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7613" cy="3771900"/>
          </a:xfrm>
        </p:spPr>
      </p:sp>
      <p:sp>
        <p:nvSpPr>
          <p:cNvPr id="3" name="Notes Placeholder 2"/>
          <p:cNvSpPr>
            <a:spLocks noGrp="1"/>
          </p:cNvSpPr>
          <p:nvPr>
            <p:ph type="body" idx="1"/>
          </p:nvPr>
        </p:nvSpPr>
        <p:spPr/>
        <p:txBody>
          <a:bodyPr/>
          <a:lstStyle/>
          <a:p>
            <a:r>
              <a:rPr lang="en-US" dirty="0"/>
              <a:t>Jeremy Bentham in upper right</a:t>
            </a:r>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130478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 28 of Mark W. Johnson </a:t>
            </a:r>
            <a:r>
              <a:rPr lang="mr-IN" dirty="0"/>
              <a:t>–</a:t>
            </a:r>
            <a:r>
              <a:rPr lang="en-US" dirty="0"/>
              <a:t> Reinvent</a:t>
            </a:r>
            <a:r>
              <a:rPr lang="en-US" baseline="0" dirty="0"/>
              <a:t> your Business Model: How to Seize the White Space for Business Growth?</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23</a:t>
            </a:fld>
            <a:endParaRPr lang="en-NZ"/>
          </a:p>
        </p:txBody>
      </p:sp>
    </p:spTree>
    <p:extLst>
      <p:ext uri="{BB962C8B-B14F-4D97-AF65-F5344CB8AC3E}">
        <p14:creationId xmlns:p14="http://schemas.microsoft.com/office/powerpoint/2010/main" val="44892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tabLst>
                <a:tab pos="0" algn="l"/>
              </a:tabLst>
            </a:pPr>
            <a:r>
              <a:rPr lang="da-DK" sz="1800" b="0" strike="noStrike" spc="-1" dirty="0">
                <a:latin typeface="Arial"/>
              </a:rPr>
              <a:t>To </a:t>
            </a:r>
            <a:r>
              <a:rPr lang="da-DK" sz="1800" b="0" strike="noStrike" spc="-1" dirty="0" err="1">
                <a:latin typeface="Arial"/>
              </a:rPr>
              <a:t>travel</a:t>
            </a:r>
            <a:r>
              <a:rPr lang="da-DK" sz="1800" b="0" strike="noStrike" spc="-1" dirty="0">
                <a:latin typeface="Arial"/>
              </a:rPr>
              <a:t> back from </a:t>
            </a:r>
            <a:r>
              <a:rPr lang="da-DK" sz="1800" b="0" strike="noStrike" spc="-1" dirty="0" err="1">
                <a:latin typeface="Arial"/>
              </a:rPr>
              <a:t>space</a:t>
            </a:r>
            <a:r>
              <a:rPr lang="da-DK" sz="1800" b="0" strike="noStrike" spc="-1" dirty="0">
                <a:latin typeface="Arial"/>
              </a:rPr>
              <a:t> and </a:t>
            </a:r>
            <a:r>
              <a:rPr lang="da-DK" sz="1800" b="0" strike="noStrike" spc="-1" dirty="0" err="1">
                <a:latin typeface="Arial"/>
              </a:rPr>
              <a:t>integrate</a:t>
            </a:r>
            <a:r>
              <a:rPr lang="da-DK" sz="1800" b="0" strike="noStrike" spc="-1" dirty="0">
                <a:latin typeface="Arial"/>
              </a:rPr>
              <a:t> it </a:t>
            </a:r>
            <a:r>
              <a:rPr lang="da-DK" sz="1800" b="0" strike="noStrike" spc="-1" dirty="0" err="1">
                <a:latin typeface="Arial"/>
              </a:rPr>
              <a:t>into</a:t>
            </a:r>
            <a:r>
              <a:rPr lang="da-DK" sz="1800" b="0" strike="noStrike" spc="-1" dirty="0">
                <a:latin typeface="Arial"/>
              </a:rPr>
              <a:t> </a:t>
            </a:r>
            <a:r>
              <a:rPr lang="da-DK" sz="1800" b="0" strike="noStrike" spc="-1" dirty="0" err="1">
                <a:latin typeface="Arial"/>
              </a:rPr>
              <a:t>our</a:t>
            </a:r>
            <a:r>
              <a:rPr lang="da-DK" sz="1800" b="0" strike="noStrike" spc="-1" dirty="0">
                <a:latin typeface="Arial"/>
              </a:rPr>
              <a:t> </a:t>
            </a:r>
            <a:r>
              <a:rPr lang="da-DK" sz="1800" b="0" strike="noStrike" spc="-1" dirty="0" err="1">
                <a:latin typeface="Arial"/>
              </a:rPr>
              <a:t>own</a:t>
            </a:r>
            <a:r>
              <a:rPr lang="da-DK" sz="1800" b="0" strike="noStrike" spc="-1" dirty="0">
                <a:latin typeface="Arial"/>
              </a:rPr>
              <a:t> </a:t>
            </a:r>
            <a:r>
              <a:rPr lang="da-DK" sz="1800" b="0" strike="noStrike" spc="-1" dirty="0" err="1">
                <a:latin typeface="Arial"/>
              </a:rPr>
              <a:t>life</a:t>
            </a:r>
            <a:r>
              <a:rPr lang="da-DK" sz="1800" b="0" strike="noStrike" spc="-1" dirty="0">
                <a:latin typeface="Arial"/>
              </a:rPr>
              <a:t>. TS is </a:t>
            </a:r>
            <a:r>
              <a:rPr lang="da-DK" sz="1800" b="0" strike="noStrike" spc="-1" dirty="0" err="1">
                <a:latin typeface="Arial"/>
              </a:rPr>
              <a:t>when</a:t>
            </a:r>
            <a:r>
              <a:rPr lang="da-DK" sz="1800" b="0" strike="noStrike" spc="-1" dirty="0">
                <a:latin typeface="Arial"/>
              </a:rPr>
              <a:t> the </a:t>
            </a:r>
            <a:r>
              <a:rPr lang="da-DK" sz="1800" b="0" strike="noStrike" spc="-1" dirty="0" err="1">
                <a:latin typeface="Arial"/>
              </a:rPr>
              <a:t>are</a:t>
            </a:r>
            <a:r>
              <a:rPr lang="da-DK" sz="1800" b="0" strike="noStrike" spc="-1" dirty="0">
                <a:latin typeface="Arial"/>
              </a:rPr>
              <a:t> </a:t>
            </a:r>
            <a:r>
              <a:rPr lang="da-DK" sz="1800" b="0" strike="noStrike" spc="-1" dirty="0" err="1">
                <a:latin typeface="Arial"/>
              </a:rPr>
              <a:t>connection</a:t>
            </a:r>
            <a:r>
              <a:rPr lang="da-DK" sz="1800" b="0" strike="noStrike" spc="-1" dirty="0">
                <a:latin typeface="Arial"/>
              </a:rPr>
              <a:t> </a:t>
            </a:r>
            <a:r>
              <a:rPr lang="da-DK" sz="1800" b="0" strike="noStrike" spc="-1" dirty="0" err="1">
                <a:latin typeface="Arial"/>
              </a:rPr>
              <a:t>between</a:t>
            </a:r>
            <a:r>
              <a:rPr lang="da-DK" sz="1800" b="0" strike="noStrike" spc="-1" dirty="0">
                <a:latin typeface="Arial"/>
              </a:rPr>
              <a:t> head and </a:t>
            </a:r>
            <a:r>
              <a:rPr lang="da-DK" sz="1800" b="0" strike="noStrike" spc="-1" dirty="0" err="1">
                <a:latin typeface="Arial"/>
              </a:rPr>
              <a:t>heart</a:t>
            </a:r>
            <a:r>
              <a:rPr lang="da-DK" sz="1800" b="0" strike="noStrike" spc="-1" dirty="0">
                <a:latin typeface="Arial"/>
              </a:rPr>
              <a:t>. SAY MORE ABOUT THAT…..</a:t>
            </a:r>
          </a:p>
          <a:p>
            <a:r>
              <a:rPr lang="en-US" sz="900" kern="1200" dirty="0">
                <a:solidFill>
                  <a:schemeClr val="tx1"/>
                </a:solidFill>
                <a:effectLst/>
                <a:latin typeface="+mn-lt"/>
                <a:ea typeface="+mn-ea"/>
                <a:cs typeface="+mn-cs"/>
              </a:rPr>
              <a:t>1.Psychological-Autopoiesis </a:t>
            </a:r>
          </a:p>
          <a:p>
            <a:r>
              <a:rPr lang="en-US" sz="900" kern="1200" dirty="0">
                <a:solidFill>
                  <a:schemeClr val="tx1"/>
                </a:solidFill>
                <a:effectLst/>
                <a:latin typeface="+mn-lt"/>
                <a:ea typeface="+mn-ea"/>
                <a:cs typeface="+mn-cs"/>
              </a:rPr>
              <a:t>2.Biological-Autopoiesis</a:t>
            </a:r>
          </a:p>
          <a:p>
            <a:r>
              <a:rPr lang="en-US" sz="900" kern="1200" dirty="0">
                <a:solidFill>
                  <a:schemeClr val="tx1"/>
                </a:solidFill>
                <a:effectLst/>
                <a:latin typeface="+mn-lt"/>
                <a:ea typeface="+mn-ea"/>
                <a:cs typeface="+mn-cs"/>
              </a:rPr>
              <a:t>3.Socio—Communicative-Autopoiesis </a:t>
            </a:r>
          </a:p>
          <a:p>
            <a:r>
              <a:rPr lang="en-US" sz="900" kern="1200" dirty="0">
                <a:solidFill>
                  <a:schemeClr val="tx1"/>
                </a:solidFill>
                <a:effectLst/>
                <a:latin typeface="+mn-lt"/>
                <a:ea typeface="+mn-ea"/>
                <a:cs typeface="+mn-cs"/>
              </a:rPr>
              <a:t>Brier, </a:t>
            </a:r>
            <a:r>
              <a:rPr lang="en-US" sz="900" kern="1200" dirty="0" err="1">
                <a:solidFill>
                  <a:schemeClr val="tx1"/>
                </a:solidFill>
                <a:effectLst/>
                <a:latin typeface="+mn-lt"/>
                <a:ea typeface="+mn-ea"/>
                <a:cs typeface="+mn-cs"/>
              </a:rPr>
              <a:t>Søren</a:t>
            </a:r>
            <a:r>
              <a:rPr lang="en-US" sz="900" kern="1200" dirty="0">
                <a:solidFill>
                  <a:schemeClr val="tx1"/>
                </a:solidFill>
                <a:effectLst/>
                <a:latin typeface="+mn-lt"/>
                <a:ea typeface="+mn-ea"/>
                <a:cs typeface="+mn-cs"/>
              </a:rPr>
              <a:t> (2008). </a:t>
            </a:r>
            <a:r>
              <a:rPr lang="en-US" sz="900" i="1" kern="1200" dirty="0">
                <a:solidFill>
                  <a:schemeClr val="tx1"/>
                </a:solidFill>
                <a:effectLst/>
                <a:latin typeface="+mn-lt"/>
                <a:ea typeface="+mn-ea"/>
                <a:cs typeface="+mn-cs"/>
              </a:rPr>
              <a:t>Cybersemiotics: Why Information Is Not Enough!</a:t>
            </a:r>
            <a:r>
              <a:rPr lang="en-US" sz="900" kern="1200" dirty="0">
                <a:solidFill>
                  <a:schemeClr val="tx1"/>
                </a:solidFill>
                <a:effectLst/>
                <a:latin typeface="+mn-lt"/>
                <a:ea typeface="+mn-ea"/>
                <a:cs typeface="+mn-cs"/>
              </a:rPr>
              <a:t>. Toronto: University of Toronto Press</a:t>
            </a:r>
          </a:p>
          <a:p>
            <a:pPr marL="216000" indent="-215280">
              <a:lnSpc>
                <a:spcPct val="100000"/>
              </a:lnSpc>
              <a:tabLst>
                <a:tab pos="0" algn="l"/>
              </a:tabLst>
            </a:pPr>
            <a:endParaRPr lang="en-US" sz="1800" b="0" strike="noStrike" spc="-1" dirty="0">
              <a:latin typeface="Arial"/>
            </a:endParaRPr>
          </a:p>
          <a:p>
            <a:pPr>
              <a:lnSpc>
                <a:spcPct val="90000"/>
              </a:lnSpc>
              <a:spcBef>
                <a:spcPts val="1001"/>
              </a:spcBef>
            </a:pPr>
            <a:endParaRPr lang="en-US" sz="160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26</a:t>
            </a:fld>
            <a:endParaRPr lang="en-CH"/>
          </a:p>
        </p:txBody>
      </p:sp>
    </p:spTree>
    <p:extLst>
      <p:ext uri="{BB962C8B-B14F-4D97-AF65-F5344CB8AC3E}">
        <p14:creationId xmlns:p14="http://schemas.microsoft.com/office/powerpoint/2010/main" val="226920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Virtual water balance per country and direction of gross virtual water flows related to trade in agricultural and industrial products over the period 1996–2005. Only the biggest gross flows (&gt; 15 Gm3/y) are shown. https://</a:t>
            </a:r>
            <a:r>
              <a:rPr lang="en-GB" dirty="0" err="1">
                <a:latin typeface="Arial" charset="0"/>
                <a:cs typeface="msgothic" charset="0"/>
              </a:rPr>
              <a:t>waterfootprint.org</a:t>
            </a:r>
            <a:r>
              <a:rPr lang="en-GB" dirty="0">
                <a:latin typeface="Arial" charset="0"/>
                <a:cs typeface="msgothic" charset="0"/>
              </a:rPr>
              <a:t>/en/water-footprint/national-water-footprint/virtual-water-trade/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KPMG Water Business</a:t>
            </a:r>
            <a:r>
              <a:rPr lang="en-US" baseline="0" dirty="0"/>
              <a:t> Model Analysis https://</a:t>
            </a:r>
            <a:r>
              <a:rPr lang="en-US" baseline="0" dirty="0" err="1"/>
              <a:t>stakeholder.affinitywater.co.uk</a:t>
            </a:r>
            <a:r>
              <a:rPr lang="en-US" baseline="0" dirty="0"/>
              <a:t>/docs/KPMG%20-Water-sector-business-models.pdf</a:t>
            </a:r>
          </a:p>
          <a:p>
            <a:r>
              <a:rPr lang="en-US" baseline="0" dirty="0"/>
              <a:t>Affinity Water a UK Company </a:t>
            </a:r>
          </a:p>
          <a:p>
            <a:endParaRPr lang="en-US" baseline="0" dirty="0"/>
          </a:p>
          <a:p>
            <a:r>
              <a:rPr lang="en-US" baseline="0" dirty="0"/>
              <a:t>P</a:t>
            </a:r>
            <a:r>
              <a:rPr lang="en-US" dirty="0"/>
              <a:t>romoting groundwater abstraction trading where it moves pressure</a:t>
            </a:r>
            <a:r>
              <a:rPr lang="en-US" baseline="0" dirty="0"/>
              <a:t> </a:t>
            </a:r>
            <a:r>
              <a:rPr lang="en-US" dirty="0"/>
              <a:t>away from sensitive areas, for example, wetlands and river valleys or</a:t>
            </a:r>
            <a:r>
              <a:rPr lang="en-US" baseline="0" dirty="0"/>
              <a:t> </a:t>
            </a:r>
            <a:r>
              <a:rPr lang="en-US" dirty="0"/>
              <a:t>coastal areas with saline intrusion risk.</a:t>
            </a:r>
          </a:p>
          <a:p>
            <a:endParaRPr lang="en-US" dirty="0"/>
          </a:p>
          <a:p>
            <a:r>
              <a:rPr lang="en-US" dirty="0"/>
              <a:t>https://</a:t>
            </a:r>
            <a:r>
              <a:rPr lang="en-US" dirty="0" err="1"/>
              <a:t>gov.wales</a:t>
            </a:r>
            <a:r>
              <a:rPr lang="en-US" dirty="0"/>
              <a:t>/sites/default/files/consultations/2018-01/160115-consultation-response-en.pdf </a:t>
            </a:r>
          </a:p>
          <a:p>
            <a:r>
              <a:rPr lang="en-US" b="1" dirty="0"/>
              <a:t>WHAT IS ABSTRACTION TRADING </a:t>
            </a:r>
          </a:p>
          <a:p>
            <a:r>
              <a:rPr lang="en-US" dirty="0"/>
              <a:t>Summary of proposals:</a:t>
            </a:r>
          </a:p>
          <a:p>
            <a:r>
              <a:rPr lang="en-US" dirty="0"/>
              <a:t> Abstractors will receive an annual and daily permitted volume with</a:t>
            </a:r>
          </a:p>
          <a:p>
            <a:r>
              <a:rPr lang="en-US" dirty="0"/>
              <a:t>similar reliability to now.</a:t>
            </a:r>
          </a:p>
          <a:p>
            <a:r>
              <a:rPr lang="en-US" dirty="0"/>
              <a:t> In enhanced catchments, these permitted volumes will be</a:t>
            </a:r>
            <a:r>
              <a:rPr lang="en-US" baseline="0" dirty="0"/>
              <a:t> </a:t>
            </a:r>
            <a:r>
              <a:rPr lang="en-US" dirty="0"/>
              <a:t>accounted for as proportions or ’shares’ of the water available in</a:t>
            </a:r>
            <a:r>
              <a:rPr lang="en-US" baseline="0" dirty="0"/>
              <a:t> </a:t>
            </a:r>
            <a:r>
              <a:rPr lang="en-US" dirty="0"/>
              <a:t>different parts of the catchment and any hands off flows will be</a:t>
            </a:r>
            <a:r>
              <a:rPr lang="en-US" baseline="0" dirty="0"/>
              <a:t> </a:t>
            </a:r>
            <a:r>
              <a:rPr lang="en-US" dirty="0"/>
              <a:t>gradually switched on and off.</a:t>
            </a:r>
          </a:p>
          <a:p>
            <a:endParaRPr lang="en-US" dirty="0"/>
          </a:p>
          <a:p>
            <a:r>
              <a:rPr lang="en-US" dirty="0"/>
              <a:t>Following reform, some groundwater abstractors in enhanced catchments17</a:t>
            </a:r>
            <a:r>
              <a:rPr lang="en-US" baseline="0" dirty="0"/>
              <a:t> </a:t>
            </a:r>
            <a:r>
              <a:rPr lang="en-US" dirty="0"/>
              <a:t>will enjoy easier access to water trading due to the establishment of preapproved</a:t>
            </a:r>
            <a:r>
              <a:rPr lang="en-US" baseline="0" dirty="0"/>
              <a:t> </a:t>
            </a:r>
            <a:r>
              <a:rPr lang="en-US" dirty="0"/>
              <a:t>trading rules.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36</a:t>
            </a:fld>
            <a:endParaRPr lang="en-US"/>
          </a:p>
        </p:txBody>
      </p:sp>
    </p:spTree>
    <p:extLst>
      <p:ext uri="{BB962C8B-B14F-4D97-AF65-F5344CB8AC3E}">
        <p14:creationId xmlns:p14="http://schemas.microsoft.com/office/powerpoint/2010/main" val="352576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 to create a ‘[</a:t>
            </a:r>
            <a:r>
              <a:rPr lang="en-US" b="1" dirty="0">
                <a:solidFill>
                  <a:srgbClr val="0000FF"/>
                </a:solidFill>
              </a:rPr>
              <a:t>BLUE</a:t>
            </a:r>
            <a:r>
              <a:rPr lang="en-US" dirty="0"/>
              <a:t>] Space’ for Business Model-Dispositif Innovation in Caring for Water?</a:t>
            </a:r>
          </a:p>
          <a:p>
            <a:pPr marL="0" indent="0">
              <a:buNone/>
            </a:pPr>
            <a:r>
              <a:rPr lang="en-US" dirty="0"/>
              <a:t>To venture into the White Space, from business’ current operational space, and into </a:t>
            </a:r>
            <a:r>
              <a:rPr lang="en-US" dirty="0">
                <a:sym typeface="Wingdings"/>
              </a:rPr>
              <a:t></a:t>
            </a:r>
            <a:r>
              <a:rPr lang="en-US" dirty="0"/>
              <a:t> ‘[</a:t>
            </a:r>
            <a:r>
              <a:rPr lang="en-US" b="1" dirty="0">
                <a:solidFill>
                  <a:srgbClr val="0000FF"/>
                </a:solidFill>
              </a:rPr>
              <a:t>BLUE</a:t>
            </a:r>
            <a:r>
              <a:rPr lang="en-US" dirty="0"/>
              <a:t>] Space’? </a:t>
            </a:r>
          </a:p>
          <a:p>
            <a:pPr marL="0" indent="0">
              <a:buNone/>
            </a:pPr>
            <a:r>
              <a:rPr lang="en-US" dirty="0"/>
              <a:t>Storytelling Relevance? The operational space becomes a ‘petrified narrative’ of strong [core] business culture values (Czarniawska, 2004). </a:t>
            </a:r>
          </a:p>
          <a:p>
            <a:pPr marL="0" indent="0">
              <a:buNone/>
            </a:pPr>
            <a:r>
              <a:rPr lang="en-US" dirty="0"/>
              <a:t>Problem: When new ‘bet on the future’ opportunity appears, the petrified narrative core blocks path to a ‘[</a:t>
            </a:r>
            <a:r>
              <a:rPr lang="en-US" b="1" dirty="0">
                <a:solidFill>
                  <a:srgbClr val="0000FF"/>
                </a:solidFill>
              </a:rPr>
              <a:t>BLUE</a:t>
            </a:r>
            <a:r>
              <a:rPr lang="en-US" dirty="0"/>
              <a:t>] Space’ </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37</a:t>
            </a:fld>
            <a:endParaRPr lang="en-NZ"/>
          </a:p>
        </p:txBody>
      </p:sp>
    </p:spTree>
    <p:extLst>
      <p:ext uri="{BB962C8B-B14F-4D97-AF65-F5344CB8AC3E}">
        <p14:creationId xmlns:p14="http://schemas.microsoft.com/office/powerpoint/2010/main" val="1232241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3F0C1D-7CD1-2841-8D9B-CBC6A9C654F7}" type="slidenum">
              <a:rPr lang="en-US" smtClean="0"/>
              <a:t>40</a:t>
            </a:fld>
            <a:endParaRPr lang="en-US"/>
          </a:p>
        </p:txBody>
      </p:sp>
    </p:spTree>
    <p:extLst>
      <p:ext uri="{BB962C8B-B14F-4D97-AF65-F5344CB8AC3E}">
        <p14:creationId xmlns:p14="http://schemas.microsoft.com/office/powerpoint/2010/main" val="78333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443D3-EDE9-1343-B908-69D923D0FF9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26FE761B-BBE4-6243-8AF6-C37D7E9362E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88455CBD-2F2C-9D4D-AA21-F90CCBC9F59B}"/>
              </a:ext>
            </a:extLst>
          </p:cNvPr>
          <p:cNvSpPr>
            <a:spLocks noGrp="1"/>
          </p:cNvSpPr>
          <p:nvPr>
            <p:ph type="dt" sz="half" idx="10"/>
          </p:nvPr>
        </p:nvSpPr>
        <p:spPr/>
        <p:txBody>
          <a:bodyPr/>
          <a:lstStyle/>
          <a:p>
            <a:fld id="{91DA52DF-2E37-8D4F-8D4F-D52BB6409BE4}" type="datetime1">
              <a:rPr lang="en-US" smtClean="0"/>
              <a:t>11/16/21</a:t>
            </a:fld>
            <a:endParaRPr lang="en-CH"/>
          </a:p>
        </p:txBody>
      </p:sp>
      <p:sp>
        <p:nvSpPr>
          <p:cNvPr id="5" name="Footer Placeholder 4">
            <a:extLst>
              <a:ext uri="{FF2B5EF4-FFF2-40B4-BE49-F238E27FC236}">
                <a16:creationId xmlns:a16="http://schemas.microsoft.com/office/drawing/2014/main" id="{F95879AC-EE0A-8140-B5F0-4A5EA398558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4F266B4-9216-A043-A219-7212B268CDB8}"/>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650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F02D-15F6-4140-917B-BCCF90E938D7}"/>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890B790D-D580-5E4F-8CD3-83CC8372EA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A03D0B7-FF8B-754C-ABFE-12AC1F2338FB}"/>
              </a:ext>
            </a:extLst>
          </p:cNvPr>
          <p:cNvSpPr>
            <a:spLocks noGrp="1"/>
          </p:cNvSpPr>
          <p:nvPr>
            <p:ph type="dt" sz="half" idx="10"/>
          </p:nvPr>
        </p:nvSpPr>
        <p:spPr/>
        <p:txBody>
          <a:bodyPr/>
          <a:lstStyle/>
          <a:p>
            <a:fld id="{F1F4FA6C-7F65-3640-A48F-C85D58A02F91}" type="datetime1">
              <a:rPr lang="en-US" smtClean="0"/>
              <a:t>11/16/21</a:t>
            </a:fld>
            <a:endParaRPr lang="en-CH"/>
          </a:p>
        </p:txBody>
      </p:sp>
      <p:sp>
        <p:nvSpPr>
          <p:cNvPr id="5" name="Footer Placeholder 4">
            <a:extLst>
              <a:ext uri="{FF2B5EF4-FFF2-40B4-BE49-F238E27FC236}">
                <a16:creationId xmlns:a16="http://schemas.microsoft.com/office/drawing/2014/main" id="{3EDED77E-0C70-A944-89D5-6FE88F81D62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597EDFD-B017-0E42-AC02-26B7695B6C8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64539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FB294-05F7-3B48-9279-3D4523F3FC84}"/>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8204119-D3F7-4541-A79C-5154972510E7}"/>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B1324EA-117E-FF4F-9C25-0EC57C2CFDBF}"/>
              </a:ext>
            </a:extLst>
          </p:cNvPr>
          <p:cNvSpPr>
            <a:spLocks noGrp="1"/>
          </p:cNvSpPr>
          <p:nvPr>
            <p:ph type="dt" sz="half" idx="10"/>
          </p:nvPr>
        </p:nvSpPr>
        <p:spPr/>
        <p:txBody>
          <a:bodyPr/>
          <a:lstStyle/>
          <a:p>
            <a:fld id="{0A35F27A-3141-C542-98EA-1CADF85C469F}" type="datetime1">
              <a:rPr lang="en-US" smtClean="0"/>
              <a:t>11/16/21</a:t>
            </a:fld>
            <a:endParaRPr lang="en-CH"/>
          </a:p>
        </p:txBody>
      </p:sp>
      <p:sp>
        <p:nvSpPr>
          <p:cNvPr id="5" name="Footer Placeholder 4">
            <a:extLst>
              <a:ext uri="{FF2B5EF4-FFF2-40B4-BE49-F238E27FC236}">
                <a16:creationId xmlns:a16="http://schemas.microsoft.com/office/drawing/2014/main" id="{8BFEBDC6-3869-1E43-BB0C-4C7488F883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47BD20-EF59-1D41-982E-167401D741D5}"/>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933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F5CA-A964-F24B-BF0D-F87952534E7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98340B9-68A6-1D44-B84A-69282ABA84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95196133-7E6D-C14A-BD58-B9741E3D8746}"/>
              </a:ext>
            </a:extLst>
          </p:cNvPr>
          <p:cNvSpPr>
            <a:spLocks noGrp="1"/>
          </p:cNvSpPr>
          <p:nvPr>
            <p:ph type="dt" sz="half" idx="10"/>
          </p:nvPr>
        </p:nvSpPr>
        <p:spPr/>
        <p:txBody>
          <a:bodyPr/>
          <a:lstStyle/>
          <a:p>
            <a:fld id="{E1198F4B-EB56-944C-A029-A3665D27F3AA}" type="datetime1">
              <a:rPr lang="en-US" smtClean="0"/>
              <a:t>11/16/21</a:t>
            </a:fld>
            <a:endParaRPr lang="en-CH"/>
          </a:p>
        </p:txBody>
      </p:sp>
      <p:sp>
        <p:nvSpPr>
          <p:cNvPr id="5" name="Footer Placeholder 4">
            <a:extLst>
              <a:ext uri="{FF2B5EF4-FFF2-40B4-BE49-F238E27FC236}">
                <a16:creationId xmlns:a16="http://schemas.microsoft.com/office/drawing/2014/main" id="{D92C0B10-861D-C945-9BEA-BE282A6B16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86C4274-9CB6-DC4F-A8A4-FB1202EAD220}"/>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04255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F500-114D-6340-BDE3-CE08F2B402C2}"/>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51C47F05-04AB-C54D-84CD-72DF1BECAC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590A96-35C0-4C43-A3C1-34B64A80BD9E}"/>
              </a:ext>
            </a:extLst>
          </p:cNvPr>
          <p:cNvSpPr>
            <a:spLocks noGrp="1"/>
          </p:cNvSpPr>
          <p:nvPr>
            <p:ph type="dt" sz="half" idx="10"/>
          </p:nvPr>
        </p:nvSpPr>
        <p:spPr/>
        <p:txBody>
          <a:bodyPr/>
          <a:lstStyle/>
          <a:p>
            <a:fld id="{DC60194E-3083-DD40-BEF8-BADAC9103F20}" type="datetime1">
              <a:rPr lang="en-US" smtClean="0"/>
              <a:t>11/16/21</a:t>
            </a:fld>
            <a:endParaRPr lang="en-CH"/>
          </a:p>
        </p:txBody>
      </p:sp>
      <p:sp>
        <p:nvSpPr>
          <p:cNvPr id="5" name="Footer Placeholder 4">
            <a:extLst>
              <a:ext uri="{FF2B5EF4-FFF2-40B4-BE49-F238E27FC236}">
                <a16:creationId xmlns:a16="http://schemas.microsoft.com/office/drawing/2014/main" id="{58CCFC34-B944-E440-9466-EBF324B862A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415E834-61A8-9B4B-AE91-47D6FBF1D7CC}"/>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4045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492E-8688-1740-B339-8EAF99F5857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72B118C0-6601-F04F-84CB-DF76B3D0E6F2}"/>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D7126302-3683-1B49-9593-01E2E919BCB8}"/>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E8A1C232-10AA-8B41-B76F-80F22C229EB6}"/>
              </a:ext>
            </a:extLst>
          </p:cNvPr>
          <p:cNvSpPr>
            <a:spLocks noGrp="1"/>
          </p:cNvSpPr>
          <p:nvPr>
            <p:ph type="dt" sz="half" idx="10"/>
          </p:nvPr>
        </p:nvSpPr>
        <p:spPr/>
        <p:txBody>
          <a:bodyPr/>
          <a:lstStyle/>
          <a:p>
            <a:fld id="{EED8CBE8-AF54-2A46-92D9-BEDD7E6A113F}" type="datetime1">
              <a:rPr lang="en-US" smtClean="0"/>
              <a:t>11/16/21</a:t>
            </a:fld>
            <a:endParaRPr lang="en-CH"/>
          </a:p>
        </p:txBody>
      </p:sp>
      <p:sp>
        <p:nvSpPr>
          <p:cNvPr id="6" name="Footer Placeholder 5">
            <a:extLst>
              <a:ext uri="{FF2B5EF4-FFF2-40B4-BE49-F238E27FC236}">
                <a16:creationId xmlns:a16="http://schemas.microsoft.com/office/drawing/2014/main" id="{DA62A414-2DF3-484F-AF93-551AE9F0485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5524C7-E10E-F14B-9E86-D8AA33E51BD9}"/>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230888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8A29-26EB-EE41-8B1C-CF805D5334D1}"/>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E89E608D-885B-F84A-BFC0-ECB16F9244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AD352F-38F1-A54E-BEFD-BDEF6B285184}"/>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3ABF46E1-DA66-AF43-8D39-771286A5A8B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E76E984-3301-5145-A259-4DBC6C142B39}"/>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E6B5AE28-41EF-B04C-8314-05470D27ED93}"/>
              </a:ext>
            </a:extLst>
          </p:cNvPr>
          <p:cNvSpPr>
            <a:spLocks noGrp="1"/>
          </p:cNvSpPr>
          <p:nvPr>
            <p:ph type="dt" sz="half" idx="10"/>
          </p:nvPr>
        </p:nvSpPr>
        <p:spPr/>
        <p:txBody>
          <a:bodyPr/>
          <a:lstStyle/>
          <a:p>
            <a:fld id="{FBC10D5B-39B7-CB4F-A43B-4F08CA9783F8}" type="datetime1">
              <a:rPr lang="en-US" smtClean="0"/>
              <a:t>11/16/21</a:t>
            </a:fld>
            <a:endParaRPr lang="en-CH"/>
          </a:p>
        </p:txBody>
      </p:sp>
      <p:sp>
        <p:nvSpPr>
          <p:cNvPr id="8" name="Footer Placeholder 7">
            <a:extLst>
              <a:ext uri="{FF2B5EF4-FFF2-40B4-BE49-F238E27FC236}">
                <a16:creationId xmlns:a16="http://schemas.microsoft.com/office/drawing/2014/main" id="{D0872E7A-707A-AF40-AA1D-4BDC48FFA33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9E162A23-CF17-C141-B648-D9ED548A496B}"/>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001287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7DB7-4209-5240-A9F7-34FB6E160B71}"/>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43E584F1-D2CF-5243-90B6-0530DBA581DA}"/>
              </a:ext>
            </a:extLst>
          </p:cNvPr>
          <p:cNvSpPr>
            <a:spLocks noGrp="1"/>
          </p:cNvSpPr>
          <p:nvPr>
            <p:ph type="dt" sz="half" idx="10"/>
          </p:nvPr>
        </p:nvSpPr>
        <p:spPr/>
        <p:txBody>
          <a:bodyPr/>
          <a:lstStyle/>
          <a:p>
            <a:fld id="{30D4B92D-5D9A-724B-B20F-1544CBCBDC14}" type="datetime1">
              <a:rPr lang="en-US" smtClean="0"/>
              <a:t>11/16/21</a:t>
            </a:fld>
            <a:endParaRPr lang="en-CH"/>
          </a:p>
        </p:txBody>
      </p:sp>
      <p:sp>
        <p:nvSpPr>
          <p:cNvPr id="4" name="Footer Placeholder 3">
            <a:extLst>
              <a:ext uri="{FF2B5EF4-FFF2-40B4-BE49-F238E27FC236}">
                <a16:creationId xmlns:a16="http://schemas.microsoft.com/office/drawing/2014/main" id="{2447BA2E-9756-E140-AC5A-988D51DE6F2C}"/>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A03CC03F-95AB-A740-8BA3-F6D9E6949368}"/>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17732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7583C-D554-5843-BA9C-F6E0B02916D8}"/>
              </a:ext>
            </a:extLst>
          </p:cNvPr>
          <p:cNvSpPr>
            <a:spLocks noGrp="1"/>
          </p:cNvSpPr>
          <p:nvPr>
            <p:ph type="dt" sz="half" idx="10"/>
          </p:nvPr>
        </p:nvSpPr>
        <p:spPr/>
        <p:txBody>
          <a:bodyPr/>
          <a:lstStyle/>
          <a:p>
            <a:fld id="{A9422DC0-65AA-3A4A-BD82-7CE80AB285B0}" type="datetime1">
              <a:rPr lang="en-US" smtClean="0"/>
              <a:t>11/16/21</a:t>
            </a:fld>
            <a:endParaRPr lang="en-CH"/>
          </a:p>
        </p:txBody>
      </p:sp>
      <p:sp>
        <p:nvSpPr>
          <p:cNvPr id="3" name="Footer Placeholder 2">
            <a:extLst>
              <a:ext uri="{FF2B5EF4-FFF2-40B4-BE49-F238E27FC236}">
                <a16:creationId xmlns:a16="http://schemas.microsoft.com/office/drawing/2014/main" id="{16C43A07-46A1-5D4E-A306-C49AA094CA23}"/>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65CF3D9-ED4A-3E47-A02E-BB58D31DE1BD}"/>
              </a:ext>
            </a:extLst>
          </p:cNvPr>
          <p:cNvSpPr>
            <a:spLocks noGrp="1"/>
          </p:cNvSpPr>
          <p:nvPr>
            <p:ph type="sldNum" sz="quarter" idx="12"/>
          </p:nvPr>
        </p:nvSpPr>
        <p:spPr>
          <a:xfrm>
            <a:off x="5582738" y="6356351"/>
            <a:ext cx="2057400" cy="365125"/>
          </a:xfrm>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93395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974F-EC5E-F747-B18F-F35CEA03300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F919112-1871-7C47-884D-575996C4A70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C48811E8-6A93-8E42-9C69-634E4081A5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DF1FDF9-E732-304D-9E63-9735CA625F75}"/>
              </a:ext>
            </a:extLst>
          </p:cNvPr>
          <p:cNvSpPr>
            <a:spLocks noGrp="1"/>
          </p:cNvSpPr>
          <p:nvPr>
            <p:ph type="dt" sz="half" idx="10"/>
          </p:nvPr>
        </p:nvSpPr>
        <p:spPr/>
        <p:txBody>
          <a:bodyPr/>
          <a:lstStyle/>
          <a:p>
            <a:fld id="{C39C69EF-6043-D349-9F63-9B32163773F9}" type="datetime1">
              <a:rPr lang="en-US" smtClean="0"/>
              <a:t>11/16/21</a:t>
            </a:fld>
            <a:endParaRPr lang="en-CH"/>
          </a:p>
        </p:txBody>
      </p:sp>
      <p:sp>
        <p:nvSpPr>
          <p:cNvPr id="6" name="Footer Placeholder 5">
            <a:extLst>
              <a:ext uri="{FF2B5EF4-FFF2-40B4-BE49-F238E27FC236}">
                <a16:creationId xmlns:a16="http://schemas.microsoft.com/office/drawing/2014/main" id="{F653269A-EC34-5E4F-B093-59C6CFE2EFB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B640550-65B3-1648-909B-F6E767D0785D}"/>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334540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A453-1CE5-474E-BB02-D801C6845911}"/>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B5F1F25-3B47-B24E-B448-8EA5A01EC00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H"/>
          </a:p>
        </p:txBody>
      </p:sp>
      <p:sp>
        <p:nvSpPr>
          <p:cNvPr id="4" name="Text Placeholder 3">
            <a:extLst>
              <a:ext uri="{FF2B5EF4-FFF2-40B4-BE49-F238E27FC236}">
                <a16:creationId xmlns:a16="http://schemas.microsoft.com/office/drawing/2014/main" id="{8626A885-279E-234D-8D54-35E82FB854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9350E6-83BE-824D-A6B4-413CEFE20953}"/>
              </a:ext>
            </a:extLst>
          </p:cNvPr>
          <p:cNvSpPr>
            <a:spLocks noGrp="1"/>
          </p:cNvSpPr>
          <p:nvPr>
            <p:ph type="dt" sz="half" idx="10"/>
          </p:nvPr>
        </p:nvSpPr>
        <p:spPr/>
        <p:txBody>
          <a:bodyPr/>
          <a:lstStyle/>
          <a:p>
            <a:fld id="{0CBCC0A1-A1EC-E14D-B11A-90F88081ADAE}" type="datetime1">
              <a:rPr lang="en-US" smtClean="0"/>
              <a:t>11/16/21</a:t>
            </a:fld>
            <a:endParaRPr lang="en-CH"/>
          </a:p>
        </p:txBody>
      </p:sp>
      <p:sp>
        <p:nvSpPr>
          <p:cNvPr id="6" name="Footer Placeholder 5">
            <a:extLst>
              <a:ext uri="{FF2B5EF4-FFF2-40B4-BE49-F238E27FC236}">
                <a16:creationId xmlns:a16="http://schemas.microsoft.com/office/drawing/2014/main" id="{23B6FCEE-30CB-0B43-91DB-309DC9F40C2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3891F61-2419-6144-8192-0DAE49405583}"/>
              </a:ext>
            </a:extLst>
          </p:cNvPr>
          <p:cNvSpPr>
            <a:spLocks noGrp="1"/>
          </p:cNvSpPr>
          <p:nvPr>
            <p:ph type="sldNum" sz="quarter" idx="12"/>
          </p:nvPr>
        </p:nvSpPr>
        <p:spPr/>
        <p:txBody>
          <a:bodyPr/>
          <a:lstStyle/>
          <a:p>
            <a:fld id="{2CB0B10C-1642-FC46-B864-C0A2CDEA0834}" type="slidenum">
              <a:rPr lang="en-CH" smtClean="0"/>
              <a:t>‹#›</a:t>
            </a:fld>
            <a:endParaRPr lang="en-CH"/>
          </a:p>
        </p:txBody>
      </p:sp>
    </p:spTree>
    <p:extLst>
      <p:ext uri="{BB962C8B-B14F-4D97-AF65-F5344CB8AC3E}">
        <p14:creationId xmlns:p14="http://schemas.microsoft.com/office/powerpoint/2010/main" val="140113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D29A4-D954-1E4F-9984-8A9CC54DCA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917DF63C-5E29-674F-AD2D-35C83ED473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D3F36BAF-E2F6-8A40-AE61-F0755138476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F8A2B5-45A7-FA4F-ADDD-0F3D80C0F0AC}" type="datetime1">
              <a:rPr lang="en-US" smtClean="0"/>
              <a:t>11/16/21</a:t>
            </a:fld>
            <a:endParaRPr lang="en-CH"/>
          </a:p>
        </p:txBody>
      </p:sp>
      <p:sp>
        <p:nvSpPr>
          <p:cNvPr id="5" name="Footer Placeholder 4">
            <a:extLst>
              <a:ext uri="{FF2B5EF4-FFF2-40B4-BE49-F238E27FC236}">
                <a16:creationId xmlns:a16="http://schemas.microsoft.com/office/drawing/2014/main" id="{38CAAD3D-9795-504E-91FC-4627BCA195F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1470F69-0C20-0A49-BFF3-702A0473E194}"/>
              </a:ext>
            </a:extLst>
          </p:cNvPr>
          <p:cNvSpPr>
            <a:spLocks noGrp="1"/>
          </p:cNvSpPr>
          <p:nvPr>
            <p:ph type="sldNum" sz="quarter" idx="4"/>
          </p:nvPr>
        </p:nvSpPr>
        <p:spPr>
          <a:xfrm>
            <a:off x="5579723"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B0B10C-1642-FC46-B864-C0A2CDEA0834}" type="slidenum">
              <a:rPr lang="en-CH" smtClean="0"/>
              <a:t>‹#›</a:t>
            </a:fld>
            <a:endParaRPr lang="en-CH"/>
          </a:p>
        </p:txBody>
      </p:sp>
      <p:pic>
        <p:nvPicPr>
          <p:cNvPr id="7" name="Picture 6">
            <a:extLst>
              <a:ext uri="{FF2B5EF4-FFF2-40B4-BE49-F238E27FC236}">
                <a16:creationId xmlns:a16="http://schemas.microsoft.com/office/drawing/2014/main" id="{049270E4-A9A0-7345-B231-61CB2A1CF16A}"/>
              </a:ext>
            </a:extLst>
          </p:cNvPr>
          <p:cNvPicPr>
            <a:picLocks noChangeAspect="1"/>
          </p:cNvPicPr>
          <p:nvPr userDrawn="1"/>
        </p:nvPicPr>
        <p:blipFill>
          <a:blip r:embed="rId13"/>
          <a:stretch>
            <a:fillRect/>
          </a:stretch>
        </p:blipFill>
        <p:spPr>
          <a:xfrm>
            <a:off x="6608423" y="5077570"/>
            <a:ext cx="3364117" cy="2563137"/>
          </a:xfrm>
          <a:prstGeom prst="rect">
            <a:avLst/>
          </a:prstGeom>
        </p:spPr>
      </p:pic>
    </p:spTree>
    <p:extLst>
      <p:ext uri="{BB962C8B-B14F-4D97-AF65-F5344CB8AC3E}">
        <p14:creationId xmlns:p14="http://schemas.microsoft.com/office/powerpoint/2010/main" val="41761067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ntenarrative.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9.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8.tiff"/><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4.tiff"/><Relationship Id="rId7" Type="http://schemas.openxmlformats.org/officeDocument/2006/relationships/image" Target="../media/image25.tiff"/><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 Id="rId9"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42.tiff"/><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emf"/><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hyperlink" Target="https://truestorytelling.org/" TargetMode="External"/><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davidboje.com/vita/paper_pdfs/Sparre%20and%20Boje-edited.pdf"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hyperlink" Target="https://www.coca-colacompany.com/stories/coca-cola-system-and-value-chai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coca-colacompany.com/waterma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2.emf"/></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emf"/></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hyperlink" Target="https://davidboje.com/vita/paper_pdfs/CIW%202020%20Business%20and%20Society%20published%20PDF.pdf" TargetMode="External"/><Relationship Id="rId3" Type="http://schemas.openxmlformats.org/officeDocument/2006/relationships/hyperlink" Target="https://davidboje.com/vita/paper_pdfs/Storytelling%20Science%20approach%20to%20eco%20turn%20in%20business%20modellling.pdf" TargetMode="External"/><Relationship Id="rId7" Type="http://schemas.openxmlformats.org/officeDocument/2006/relationships/hyperlink" Target="https://davidboje.com/vita/paper_pdfs/storytelling%20sustainability%20in%20problem-based%20learning%20copy.pdf" TargetMode="External"/><Relationship Id="rId2" Type="http://schemas.openxmlformats.org/officeDocument/2006/relationships/hyperlink" Target="https://antenarrative.com/" TargetMode="External"/><Relationship Id="rId1" Type="http://schemas.openxmlformats.org/officeDocument/2006/relationships/slideLayout" Target="../slideLayouts/slideLayout2.xml"/><Relationship Id="rId6" Type="http://schemas.openxmlformats.org/officeDocument/2006/relationships/hyperlink" Target="https://davidboje.com/vita/paper_pdfs/Sparre%20and%20Boje-edited.pdf" TargetMode="External"/><Relationship Id="rId5" Type="http://schemas.openxmlformats.org/officeDocument/2006/relationships/hyperlink" Target="https://davidboje.com/vita/paper_pdfs/Final_David_Rana_Sustainibility_Business-Modeling%20Oct%2020,%202020.docx" TargetMode="External"/><Relationship Id="rId4" Type="http://schemas.openxmlformats.org/officeDocument/2006/relationships/hyperlink" Target="https://davidboje.com/vita/paper_pdfs/Boje%20&amp;%20Jorgenson%202021%20View%20of%20A%20%E2%80%98storytelling%20science%E2%80%99%20approach%20making%20the%20eco-business%20modeling%20turn.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49oKHThPDfY" TargetMode="External"/><Relationship Id="rId2" Type="http://schemas.openxmlformats.org/officeDocument/2006/relationships/hyperlink" Target="https://www.youtube.com/watch?v=xLSd9GI_sxc" TargetMode="External"/><Relationship Id="rId1" Type="http://schemas.openxmlformats.org/officeDocument/2006/relationships/slideLayout" Target="../slideLayouts/slideLayout6.xml"/><Relationship Id="rId5" Type="http://schemas.openxmlformats.org/officeDocument/2006/relationships/image" Target="../media/image11.tif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921A7-41BF-C141-9581-11CFC76CCB53}"/>
              </a:ext>
            </a:extLst>
          </p:cNvPr>
          <p:cNvSpPr>
            <a:spLocks noGrp="1"/>
          </p:cNvSpPr>
          <p:nvPr>
            <p:ph type="sldNum" sz="quarter" idx="12"/>
          </p:nvPr>
        </p:nvSpPr>
        <p:spPr>
          <a:xfrm>
            <a:off x="8566324" y="5937469"/>
            <a:ext cx="411480" cy="548640"/>
          </a:xfrm>
          <a:prstGeom prst="ellipse">
            <a:avLst/>
          </a:prstGeom>
          <a:solidFill>
            <a:srgbClr val="743B2D"/>
          </a:solidFill>
        </p:spPr>
        <p:txBody>
          <a:bodyPr anchor="ctr">
            <a:normAutofit/>
          </a:bodyPr>
          <a:lstStyle/>
          <a:p>
            <a:pPr algn="ctr">
              <a:spcAft>
                <a:spcPts val="600"/>
              </a:spcAft>
            </a:pPr>
            <a:fld id="{2CB0B10C-1642-FC46-B864-C0A2CDEA0834}" type="slidenum">
              <a:rPr lang="en-CH" sz="1300">
                <a:solidFill>
                  <a:srgbClr val="FFFFFF"/>
                </a:solidFill>
              </a:rPr>
              <a:pPr algn="ctr">
                <a:spcAft>
                  <a:spcPts val="600"/>
                </a:spcAft>
              </a:pPr>
              <a:t>1</a:t>
            </a:fld>
            <a:endParaRPr lang="en-CH" sz="1300">
              <a:solidFill>
                <a:srgbClr val="FFFFFF"/>
              </a:solidFill>
            </a:endParaRPr>
          </a:p>
        </p:txBody>
      </p:sp>
      <p:sp>
        <p:nvSpPr>
          <p:cNvPr id="3" name="Content Placeholder 2">
            <a:extLst>
              <a:ext uri="{FF2B5EF4-FFF2-40B4-BE49-F238E27FC236}">
                <a16:creationId xmlns:a16="http://schemas.microsoft.com/office/drawing/2014/main" id="{C53E6655-03D1-6E4D-A0F3-089D28F59DDC}"/>
              </a:ext>
            </a:extLst>
          </p:cNvPr>
          <p:cNvSpPr>
            <a:spLocks noGrp="1"/>
          </p:cNvSpPr>
          <p:nvPr>
            <p:ph idx="1"/>
          </p:nvPr>
        </p:nvSpPr>
        <p:spPr>
          <a:xfrm>
            <a:off x="0" y="3124784"/>
            <a:ext cx="5436127" cy="3717077"/>
          </a:xfrm>
        </p:spPr>
        <p:txBody>
          <a:bodyPr anchor="t">
            <a:normAutofit/>
          </a:bodyPr>
          <a:lstStyle/>
          <a:p>
            <a:pPr marL="0" indent="0">
              <a:buNone/>
            </a:pPr>
            <a:r>
              <a:rPr lang="en-US" sz="2800" dirty="0"/>
              <a:t>AGENDA</a:t>
            </a:r>
          </a:p>
          <a:p>
            <a:pPr marL="0" indent="0">
              <a:buNone/>
            </a:pPr>
            <a:r>
              <a:rPr lang="en-US" sz="2800" dirty="0"/>
              <a:t>1. Socratic Method </a:t>
            </a:r>
            <a:r>
              <a:rPr lang="en-US" sz="2800" dirty="0">
                <a:sym typeface="Wingdings" pitchFamily="2" charset="2"/>
              </a:rPr>
              <a:t> </a:t>
            </a:r>
            <a:r>
              <a:rPr lang="en-US" sz="2800" dirty="0"/>
              <a:t>Kierkegaard</a:t>
            </a:r>
          </a:p>
          <a:p>
            <a:pPr marL="0" indent="0">
              <a:buNone/>
            </a:pPr>
            <a:r>
              <a:rPr lang="en-US" sz="2800" dirty="0"/>
              <a:t>2. </a:t>
            </a:r>
            <a:r>
              <a:rPr lang="en-US" sz="2800" spc="-1" dirty="0">
                <a:solidFill>
                  <a:schemeClr val="accent4">
                    <a:lumMod val="50000"/>
                  </a:schemeClr>
                </a:solidFill>
                <a:ea typeface="DejaVu Sans"/>
              </a:rPr>
              <a:t>The Four </a:t>
            </a:r>
            <a:r>
              <a:rPr lang="en-US" sz="2800" spc="-1" dirty="0">
                <a:solidFill>
                  <a:srgbClr val="000000"/>
                </a:solidFill>
                <a:ea typeface="DejaVu Sans"/>
              </a:rPr>
              <a:t>♥’s of Storytelling &amp; 7 Antenarrative Processes</a:t>
            </a:r>
            <a:endParaRPr lang="en-US" sz="2800" dirty="0"/>
          </a:p>
          <a:p>
            <a:pPr marL="0" indent="0">
              <a:buNone/>
            </a:pPr>
            <a:r>
              <a:rPr lang="en-US" sz="2800" dirty="0"/>
              <a:t>3. The Four Who-Consciousness of Storytelling</a:t>
            </a:r>
          </a:p>
          <a:p>
            <a:pPr marL="0" indent="0">
              <a:buNone/>
            </a:pPr>
            <a:r>
              <a:rPr lang="en-US" sz="2800" dirty="0"/>
              <a:t>4. Amendments to Business Ethics</a:t>
            </a:r>
          </a:p>
        </p:txBody>
      </p:sp>
      <p:pic>
        <p:nvPicPr>
          <p:cNvPr id="6" name="Picture 2" descr="Storytelling concepts">
            <a:extLst>
              <a:ext uri="{FF2B5EF4-FFF2-40B4-BE49-F238E27FC236}">
                <a16:creationId xmlns:a16="http://schemas.microsoft.com/office/drawing/2014/main" id="{C62F60E7-10A6-E140-840B-E2D0C3EA4B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87" r="2" b="14944"/>
          <a:stretch/>
        </p:blipFill>
        <p:spPr bwMode="auto">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4CC69744-3D38-6740-9E6E-506A0CEB6878}"/>
              </a:ext>
            </a:extLst>
          </p:cNvPr>
          <p:cNvSpPr>
            <a:spLocks noGrp="1"/>
          </p:cNvSpPr>
          <p:nvPr>
            <p:ph type="title"/>
          </p:nvPr>
        </p:nvSpPr>
        <p:spPr/>
        <p:txBody>
          <a:bodyPr>
            <a:normAutofit fontScale="90000"/>
          </a:bodyPr>
          <a:lstStyle/>
          <a:p>
            <a:pPr algn="ctr"/>
            <a:r>
              <a:rPr lang="en-US" dirty="0"/>
              <a:t>David Boje’s</a:t>
            </a:r>
            <a:br>
              <a:rPr lang="en-US" dirty="0"/>
            </a:br>
            <a:r>
              <a:rPr lang="en-US" dirty="0"/>
              <a:t>Aalborg University</a:t>
            </a:r>
            <a:br>
              <a:rPr lang="en-US" dirty="0"/>
            </a:br>
            <a:r>
              <a:rPr lang="en-US" dirty="0"/>
              <a:t>Slides are at </a:t>
            </a:r>
            <a:r>
              <a:rPr lang="en-US" b="1" dirty="0">
                <a:hlinkClick r:id="rId3"/>
              </a:rPr>
              <a:t>https://antenarrative.com</a:t>
            </a:r>
            <a:r>
              <a:rPr lang="en-US" b="1" dirty="0"/>
              <a:t>  </a:t>
            </a:r>
          </a:p>
        </p:txBody>
      </p:sp>
      <p:sp>
        <p:nvSpPr>
          <p:cNvPr id="8" name="TextBox 7">
            <a:extLst>
              <a:ext uri="{FF2B5EF4-FFF2-40B4-BE49-F238E27FC236}">
                <a16:creationId xmlns:a16="http://schemas.microsoft.com/office/drawing/2014/main" id="{7F041B6C-9F61-7B47-B837-5C9822B4CCA8}"/>
              </a:ext>
            </a:extLst>
          </p:cNvPr>
          <p:cNvSpPr txBox="1"/>
          <p:nvPr/>
        </p:nvSpPr>
        <p:spPr>
          <a:xfrm>
            <a:off x="2572100" y="1724028"/>
            <a:ext cx="4429125" cy="1477328"/>
          </a:xfrm>
          <a:prstGeom prst="rect">
            <a:avLst/>
          </a:prstGeom>
          <a:noFill/>
        </p:spPr>
        <p:txBody>
          <a:bodyPr wrap="square" rtlCol="0">
            <a:spAutoFit/>
          </a:bodyPr>
          <a:lstStyle/>
          <a:p>
            <a:r>
              <a:rPr lang="en-US" b="1" dirty="0">
                <a:solidFill>
                  <a:srgbClr val="00B0F0"/>
                </a:solidFill>
              </a:rPr>
              <a:t>16 November: Alborg Time (14.30-18-15) is </a:t>
            </a:r>
            <a:r>
              <a:rPr lang="en-US" b="1" dirty="0">
                <a:solidFill>
                  <a:srgbClr val="00B0F0"/>
                </a:solidFill>
                <a:sym typeface="Wingdings" pitchFamily="2" charset="2"/>
              </a:rPr>
              <a:t></a:t>
            </a:r>
            <a:r>
              <a:rPr lang="en-US" b="1" dirty="0">
                <a:solidFill>
                  <a:srgbClr val="00B0F0"/>
                </a:solidFill>
              </a:rPr>
              <a:t> (6:30-10:30 AM Mountain Time</a:t>
            </a:r>
            <a:endParaRPr lang="en-US" dirty="0">
              <a:solidFill>
                <a:srgbClr val="00B0F0"/>
              </a:solidFill>
            </a:endParaRPr>
          </a:p>
          <a:p>
            <a:r>
              <a:rPr lang="en-US" b="1" dirty="0">
                <a:solidFill>
                  <a:srgbClr val="00B0F0"/>
                </a:solidFill>
              </a:rPr>
              <a:t>Lecture. Storytelling and business modeling, on zoom (David M. Boje).</a:t>
            </a:r>
            <a:endParaRPr lang="en-US" dirty="0">
              <a:solidFill>
                <a:srgbClr val="00B0F0"/>
              </a:solidFill>
            </a:endParaRPr>
          </a:p>
          <a:p>
            <a:endParaRPr lang="en-US" dirty="0">
              <a:solidFill>
                <a:srgbClr val="00B0F0"/>
              </a:solidFill>
            </a:endParaRPr>
          </a:p>
        </p:txBody>
      </p:sp>
    </p:spTree>
    <p:extLst>
      <p:ext uri="{BB962C8B-B14F-4D97-AF65-F5344CB8AC3E}">
        <p14:creationId xmlns:p14="http://schemas.microsoft.com/office/powerpoint/2010/main" val="3503913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3A76F-0580-A840-BD56-D3C91B1899A6}"/>
              </a:ext>
            </a:extLst>
          </p:cNvPr>
          <p:cNvSpPr>
            <a:spLocks noGrp="1"/>
          </p:cNvSpPr>
          <p:nvPr>
            <p:ph type="title"/>
          </p:nvPr>
        </p:nvSpPr>
        <p:spPr>
          <a:xfrm>
            <a:off x="628650" y="127190"/>
            <a:ext cx="7886700" cy="603062"/>
          </a:xfrm>
        </p:spPr>
        <p:txBody>
          <a:bodyPr>
            <a:normAutofit fontScale="90000"/>
          </a:bodyPr>
          <a:lstStyle/>
          <a:p>
            <a:pPr algn="ctr"/>
            <a:r>
              <a:rPr lang="en-US" dirty="0"/>
              <a:t>Caveat: For Kierkegaard &amp; Hegel, </a:t>
            </a:r>
            <a:br>
              <a:rPr lang="en-US" dirty="0"/>
            </a:br>
            <a:r>
              <a:rPr lang="en-US" dirty="0"/>
              <a:t>Actuality and Existence are not the same</a:t>
            </a:r>
          </a:p>
        </p:txBody>
      </p:sp>
      <p:sp>
        <p:nvSpPr>
          <p:cNvPr id="3" name="Slide Number Placeholder 2">
            <a:extLst>
              <a:ext uri="{FF2B5EF4-FFF2-40B4-BE49-F238E27FC236}">
                <a16:creationId xmlns:a16="http://schemas.microsoft.com/office/drawing/2014/main" id="{E4EA904D-BE50-174B-B3CA-BE640B228C99}"/>
              </a:ext>
            </a:extLst>
          </p:cNvPr>
          <p:cNvSpPr>
            <a:spLocks noGrp="1"/>
          </p:cNvSpPr>
          <p:nvPr>
            <p:ph type="sldNum" sz="quarter" idx="12"/>
          </p:nvPr>
        </p:nvSpPr>
        <p:spPr/>
        <p:txBody>
          <a:bodyPr/>
          <a:lstStyle/>
          <a:p>
            <a:fld id="{2CB0B10C-1642-FC46-B864-C0A2CDEA0834}" type="slidenum">
              <a:rPr lang="en-CH" smtClean="0"/>
              <a:t>10</a:t>
            </a:fld>
            <a:endParaRPr lang="en-CH"/>
          </a:p>
        </p:txBody>
      </p:sp>
      <p:pic>
        <p:nvPicPr>
          <p:cNvPr id="5" name="Picture 4">
            <a:extLst>
              <a:ext uri="{FF2B5EF4-FFF2-40B4-BE49-F238E27FC236}">
                <a16:creationId xmlns:a16="http://schemas.microsoft.com/office/drawing/2014/main" id="{73FD97E2-758E-D14B-BA22-6AC6F05BC60E}"/>
              </a:ext>
            </a:extLst>
          </p:cNvPr>
          <p:cNvPicPr>
            <a:picLocks noChangeAspect="1"/>
          </p:cNvPicPr>
          <p:nvPr/>
        </p:nvPicPr>
        <p:blipFill>
          <a:blip r:embed="rId2"/>
          <a:stretch>
            <a:fillRect/>
          </a:stretch>
        </p:blipFill>
        <p:spPr>
          <a:xfrm>
            <a:off x="3659654" y="801032"/>
            <a:ext cx="1227190" cy="1010316"/>
          </a:xfrm>
          <a:prstGeom prst="rect">
            <a:avLst/>
          </a:prstGeom>
          <a:effectLst>
            <a:glow rad="127000">
              <a:schemeClr val="accent1">
                <a:alpha val="0"/>
              </a:schemeClr>
            </a:glow>
            <a:outerShdw blurRad="1270000" dist="2540000" dir="5400000" sx="160000" sy="160000" algn="ctr" rotWithShape="0">
              <a:srgbClr val="000000">
                <a:alpha val="0"/>
              </a:srgbClr>
            </a:outerShdw>
          </a:effectLst>
        </p:spPr>
      </p:pic>
      <p:pic>
        <p:nvPicPr>
          <p:cNvPr id="6" name="Picture 5">
            <a:extLst>
              <a:ext uri="{FF2B5EF4-FFF2-40B4-BE49-F238E27FC236}">
                <a16:creationId xmlns:a16="http://schemas.microsoft.com/office/drawing/2014/main" id="{B9366DF1-86A5-BC41-8626-BF5A5F48248A}"/>
              </a:ext>
            </a:extLst>
          </p:cNvPr>
          <p:cNvPicPr>
            <a:picLocks noChangeAspect="1"/>
          </p:cNvPicPr>
          <p:nvPr/>
        </p:nvPicPr>
        <p:blipFill>
          <a:blip r:embed="rId3"/>
          <a:stretch>
            <a:fillRect/>
          </a:stretch>
        </p:blipFill>
        <p:spPr>
          <a:xfrm rot="10800000">
            <a:off x="2642129" y="2334407"/>
            <a:ext cx="3093119" cy="2766683"/>
          </a:xfrm>
          <a:prstGeom prst="rect">
            <a:avLst/>
          </a:prstGeom>
        </p:spPr>
      </p:pic>
      <p:sp>
        <p:nvSpPr>
          <p:cNvPr id="7" name="Rectangle 6">
            <a:extLst>
              <a:ext uri="{FF2B5EF4-FFF2-40B4-BE49-F238E27FC236}">
                <a16:creationId xmlns:a16="http://schemas.microsoft.com/office/drawing/2014/main" id="{F13A8778-F0A2-2F47-BC09-3885115313B6}"/>
              </a:ext>
            </a:extLst>
          </p:cNvPr>
          <p:cNvSpPr/>
          <p:nvPr/>
        </p:nvSpPr>
        <p:spPr>
          <a:xfrm>
            <a:off x="3120501" y="1599072"/>
            <a:ext cx="2136374" cy="954107"/>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 Immediacy </a:t>
            </a:r>
            <a:r>
              <a:rPr lang="en-US" sz="28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(Existence)</a:t>
            </a:r>
            <a:endPar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8" name="Rectangle 7">
            <a:extLst>
              <a:ext uri="{FF2B5EF4-FFF2-40B4-BE49-F238E27FC236}">
                <a16:creationId xmlns:a16="http://schemas.microsoft.com/office/drawing/2014/main" id="{778513E3-F889-7845-A924-B869ECD5FC8C}"/>
              </a:ext>
            </a:extLst>
          </p:cNvPr>
          <p:cNvSpPr/>
          <p:nvPr/>
        </p:nvSpPr>
        <p:spPr>
          <a:xfrm>
            <a:off x="3070804" y="3099496"/>
            <a:ext cx="2235768" cy="523220"/>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II. Mediation</a:t>
            </a:r>
          </a:p>
        </p:txBody>
      </p:sp>
      <p:sp>
        <p:nvSpPr>
          <p:cNvPr id="9" name="Rectangle 8">
            <a:extLst>
              <a:ext uri="{FF2B5EF4-FFF2-40B4-BE49-F238E27FC236}">
                <a16:creationId xmlns:a16="http://schemas.microsoft.com/office/drawing/2014/main" id="{D1ACD7F1-6698-2E45-96B3-9855290887C3}"/>
              </a:ext>
            </a:extLst>
          </p:cNvPr>
          <p:cNvSpPr/>
          <p:nvPr/>
        </p:nvSpPr>
        <p:spPr>
          <a:xfrm>
            <a:off x="3087989" y="3653386"/>
            <a:ext cx="2235768" cy="954107"/>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III. Mediated Immediacy</a:t>
            </a:r>
          </a:p>
        </p:txBody>
      </p:sp>
      <p:pic>
        <p:nvPicPr>
          <p:cNvPr id="10" name="Picture 9">
            <a:extLst>
              <a:ext uri="{FF2B5EF4-FFF2-40B4-BE49-F238E27FC236}">
                <a16:creationId xmlns:a16="http://schemas.microsoft.com/office/drawing/2014/main" id="{0791A182-4023-074D-ADF7-DF041BB2C81A}"/>
              </a:ext>
            </a:extLst>
          </p:cNvPr>
          <p:cNvPicPr>
            <a:picLocks noChangeAspect="1"/>
          </p:cNvPicPr>
          <p:nvPr/>
        </p:nvPicPr>
        <p:blipFill>
          <a:blip r:embed="rId4"/>
          <a:stretch>
            <a:fillRect/>
          </a:stretch>
        </p:blipFill>
        <p:spPr>
          <a:xfrm>
            <a:off x="3659654" y="2785138"/>
            <a:ext cx="1035050" cy="374650"/>
          </a:xfrm>
          <a:prstGeom prst="rect">
            <a:avLst/>
          </a:prstGeom>
        </p:spPr>
      </p:pic>
      <p:sp>
        <p:nvSpPr>
          <p:cNvPr id="11" name="Rectangle 10">
            <a:extLst>
              <a:ext uri="{FF2B5EF4-FFF2-40B4-BE49-F238E27FC236}">
                <a16:creationId xmlns:a16="http://schemas.microsoft.com/office/drawing/2014/main" id="{367451B2-7EB8-CA48-AA58-84DD4342B321}"/>
              </a:ext>
            </a:extLst>
          </p:cNvPr>
          <p:cNvSpPr/>
          <p:nvPr/>
        </p:nvSpPr>
        <p:spPr>
          <a:xfrm>
            <a:off x="111174" y="1306190"/>
            <a:ext cx="2562041" cy="4524315"/>
          </a:xfrm>
          <a:prstGeom prst="rect">
            <a:avLst/>
          </a:prstGeom>
          <a:noFill/>
        </p:spPr>
        <p:txBody>
          <a:bodyPr wrap="square" lIns="91440" tIns="45720" rIns="91440" bIns="45720">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Life and Actuality are not in Synthesis</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in some </a:t>
            </a:r>
          </a:p>
          <a:p>
            <a:pPr algn="ctr"/>
            <a:r>
              <a:rPr lang="en-US" sz="32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SYSTEM LOGIC </a:t>
            </a: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(Business Model)</a:t>
            </a:r>
          </a:p>
        </p:txBody>
      </p:sp>
      <p:sp>
        <p:nvSpPr>
          <p:cNvPr id="12" name="Rectangle 11">
            <a:extLst>
              <a:ext uri="{FF2B5EF4-FFF2-40B4-BE49-F238E27FC236}">
                <a16:creationId xmlns:a16="http://schemas.microsoft.com/office/drawing/2014/main" id="{53873E67-83AA-1B4E-9823-98B5E6474980}"/>
              </a:ext>
            </a:extLst>
          </p:cNvPr>
          <p:cNvSpPr/>
          <p:nvPr/>
        </p:nvSpPr>
        <p:spPr>
          <a:xfrm>
            <a:off x="5775377" y="2837886"/>
            <a:ext cx="3093120" cy="1569660"/>
          </a:xfrm>
          <a:prstGeom prst="rect">
            <a:avLst/>
          </a:prstGeom>
          <a:noFill/>
        </p:spPr>
        <p:txBody>
          <a:bodyPr wrap="square" lIns="91440" tIns="45720" rIns="91440" bIns="45720">
            <a:spAutoFit/>
          </a:bodyPr>
          <a:lstStyle/>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Actuality is a subset of </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Life-Existence</a:t>
            </a:r>
          </a:p>
        </p:txBody>
      </p:sp>
    </p:spTree>
    <p:extLst>
      <p:ext uri="{BB962C8B-B14F-4D97-AF65-F5344CB8AC3E}">
        <p14:creationId xmlns:p14="http://schemas.microsoft.com/office/powerpoint/2010/main" val="17523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EEFABDC-3C3A-424F-B922-14316905F00B}"/>
              </a:ext>
            </a:extLst>
          </p:cNvPr>
          <p:cNvSpPr>
            <a:spLocks noGrp="1"/>
          </p:cNvSpPr>
          <p:nvPr>
            <p:ph type="sldNum" sz="quarter" idx="12"/>
          </p:nvPr>
        </p:nvSpPr>
        <p:spPr>
          <a:xfrm>
            <a:off x="5835218" y="6485414"/>
            <a:ext cx="2057400" cy="365125"/>
          </a:xfrm>
        </p:spPr>
        <p:txBody>
          <a:bodyPr/>
          <a:lstStyle/>
          <a:p>
            <a:fld id="{2CB0B10C-1642-FC46-B864-C0A2CDEA0834}" type="slidenum">
              <a:rPr lang="en-CH" smtClean="0"/>
              <a:t>11</a:t>
            </a:fld>
            <a:endParaRPr lang="en-CH"/>
          </a:p>
        </p:txBody>
      </p:sp>
      <p:pic>
        <p:nvPicPr>
          <p:cNvPr id="1026" name="Picture 2">
            <a:extLst>
              <a:ext uri="{FF2B5EF4-FFF2-40B4-BE49-F238E27FC236}">
                <a16:creationId xmlns:a16="http://schemas.microsoft.com/office/drawing/2014/main" id="{E21BBEC5-0E2A-BC42-B631-1532DB5902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11" t="13395" r="12501" b="5898"/>
          <a:stretch/>
        </p:blipFill>
        <p:spPr bwMode="auto">
          <a:xfrm>
            <a:off x="1447527" y="490890"/>
            <a:ext cx="6015693" cy="60321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872B70-28C4-4640-86C1-EBAC2039C585}"/>
              </a:ext>
            </a:extLst>
          </p:cNvPr>
          <p:cNvSpPr txBox="1"/>
          <p:nvPr/>
        </p:nvSpPr>
        <p:spPr>
          <a:xfrm>
            <a:off x="5472868" y="2780819"/>
            <a:ext cx="1950044" cy="1200329"/>
          </a:xfrm>
          <a:prstGeom prst="rect">
            <a:avLst/>
          </a:prstGeom>
          <a:noFill/>
        </p:spPr>
        <p:txBody>
          <a:bodyPr wrap="square" rtlCol="0">
            <a:spAutoFit/>
          </a:bodyPr>
          <a:lstStyle/>
          <a:p>
            <a:pPr algn="ctr"/>
            <a:r>
              <a:rPr lang="en-US" dirty="0"/>
              <a:t>2.Listen to sensemaking of story experiences for understanding</a:t>
            </a:r>
          </a:p>
        </p:txBody>
      </p:sp>
      <p:sp>
        <p:nvSpPr>
          <p:cNvPr id="11" name="TextBox 10">
            <a:extLst>
              <a:ext uri="{FF2B5EF4-FFF2-40B4-BE49-F238E27FC236}">
                <a16:creationId xmlns:a16="http://schemas.microsoft.com/office/drawing/2014/main" id="{EABF20C6-DC3C-F24F-988B-019D2FD4A4B6}"/>
              </a:ext>
            </a:extLst>
          </p:cNvPr>
          <p:cNvSpPr txBox="1"/>
          <p:nvPr/>
        </p:nvSpPr>
        <p:spPr>
          <a:xfrm rot="1914829">
            <a:off x="4333685" y="1050156"/>
            <a:ext cx="2199860" cy="1323439"/>
          </a:xfrm>
          <a:prstGeom prst="rect">
            <a:avLst/>
          </a:prstGeom>
          <a:noFill/>
        </p:spPr>
        <p:txBody>
          <a:bodyPr wrap="square" rtlCol="0">
            <a:spAutoFit/>
          </a:bodyPr>
          <a:lstStyle/>
          <a:p>
            <a:pPr algn="ctr"/>
            <a:r>
              <a:rPr lang="en-US" sz="2000" dirty="0">
                <a:solidFill>
                  <a:schemeClr val="bg2"/>
                </a:solidFill>
              </a:rPr>
              <a:t>1. Engage all kinds of people in conversational storytelling</a:t>
            </a:r>
          </a:p>
        </p:txBody>
      </p:sp>
      <p:sp>
        <p:nvSpPr>
          <p:cNvPr id="12" name="TextBox 11">
            <a:extLst>
              <a:ext uri="{FF2B5EF4-FFF2-40B4-BE49-F238E27FC236}">
                <a16:creationId xmlns:a16="http://schemas.microsoft.com/office/drawing/2014/main" id="{69A5ED5B-5B91-6340-ACC7-0EB0A0B7035C}"/>
              </a:ext>
            </a:extLst>
          </p:cNvPr>
          <p:cNvSpPr txBox="1"/>
          <p:nvPr/>
        </p:nvSpPr>
        <p:spPr>
          <a:xfrm rot="19711961">
            <a:off x="4330418" y="4510542"/>
            <a:ext cx="2149576" cy="1323439"/>
          </a:xfrm>
          <a:prstGeom prst="rect">
            <a:avLst/>
          </a:prstGeom>
          <a:noFill/>
        </p:spPr>
        <p:txBody>
          <a:bodyPr wrap="square" rtlCol="0">
            <a:spAutoFit/>
          </a:bodyPr>
          <a:lstStyle/>
          <a:p>
            <a:pPr algn="ctr"/>
            <a:r>
              <a:rPr lang="en-US" sz="2000" dirty="0"/>
              <a:t>3. Ask what is Unifying Truth of their story collection</a:t>
            </a:r>
          </a:p>
        </p:txBody>
      </p:sp>
      <p:sp>
        <p:nvSpPr>
          <p:cNvPr id="13" name="TextBox 12">
            <a:extLst>
              <a:ext uri="{FF2B5EF4-FFF2-40B4-BE49-F238E27FC236}">
                <a16:creationId xmlns:a16="http://schemas.microsoft.com/office/drawing/2014/main" id="{9AC38463-BE1B-1C48-AC07-B8AF55B69365}"/>
              </a:ext>
            </a:extLst>
          </p:cNvPr>
          <p:cNvSpPr txBox="1"/>
          <p:nvPr/>
        </p:nvSpPr>
        <p:spPr>
          <a:xfrm rot="1740856">
            <a:off x="2422094" y="4258845"/>
            <a:ext cx="2120532" cy="1754326"/>
          </a:xfrm>
          <a:prstGeom prst="rect">
            <a:avLst/>
          </a:prstGeom>
          <a:noFill/>
        </p:spPr>
        <p:txBody>
          <a:bodyPr wrap="square" rtlCol="0">
            <a:spAutoFit/>
          </a:bodyPr>
          <a:lstStyle/>
          <a:p>
            <a:pPr algn="ctr"/>
            <a:r>
              <a:rPr lang="en-US" dirty="0"/>
              <a:t>4. Question</a:t>
            </a:r>
          </a:p>
          <a:p>
            <a:pPr algn="ctr"/>
            <a:r>
              <a:rPr lang="en-US" dirty="0"/>
              <a:t>Contradictions of their Universal Truth given Existential Particulars in their stories</a:t>
            </a:r>
          </a:p>
        </p:txBody>
      </p:sp>
      <p:sp>
        <p:nvSpPr>
          <p:cNvPr id="14" name="TextBox 13">
            <a:extLst>
              <a:ext uri="{FF2B5EF4-FFF2-40B4-BE49-F238E27FC236}">
                <a16:creationId xmlns:a16="http://schemas.microsoft.com/office/drawing/2014/main" id="{CC1DEF55-86FD-4F4A-AE87-ED512BE9BA36}"/>
              </a:ext>
            </a:extLst>
          </p:cNvPr>
          <p:cNvSpPr txBox="1"/>
          <p:nvPr/>
        </p:nvSpPr>
        <p:spPr>
          <a:xfrm>
            <a:off x="1477264" y="2631546"/>
            <a:ext cx="1974574" cy="1477328"/>
          </a:xfrm>
          <a:prstGeom prst="rect">
            <a:avLst/>
          </a:prstGeom>
          <a:noFill/>
        </p:spPr>
        <p:txBody>
          <a:bodyPr wrap="square" rtlCol="0">
            <a:spAutoFit/>
          </a:bodyPr>
          <a:lstStyle/>
          <a:p>
            <a:pPr algn="ctr"/>
            <a:r>
              <a:rPr lang="en-US" dirty="0">
                <a:solidFill>
                  <a:schemeClr val="bg2"/>
                </a:solidFill>
              </a:rPr>
              <a:t>5. Show contradictions accepted as True without Critical Reflective Inquiry </a:t>
            </a:r>
          </a:p>
        </p:txBody>
      </p:sp>
      <p:sp>
        <p:nvSpPr>
          <p:cNvPr id="16" name="TextBox 15">
            <a:extLst>
              <a:ext uri="{FF2B5EF4-FFF2-40B4-BE49-F238E27FC236}">
                <a16:creationId xmlns:a16="http://schemas.microsoft.com/office/drawing/2014/main" id="{87C7D8B8-63D4-5343-AC13-2DDA60F51DF5}"/>
              </a:ext>
            </a:extLst>
          </p:cNvPr>
          <p:cNvSpPr txBox="1"/>
          <p:nvPr/>
        </p:nvSpPr>
        <p:spPr>
          <a:xfrm rot="19540375">
            <a:off x="2342663" y="833008"/>
            <a:ext cx="2240840" cy="2031325"/>
          </a:xfrm>
          <a:prstGeom prst="rect">
            <a:avLst/>
          </a:prstGeom>
          <a:noFill/>
        </p:spPr>
        <p:txBody>
          <a:bodyPr wrap="square" rtlCol="0">
            <a:spAutoFit/>
          </a:bodyPr>
          <a:lstStyle/>
          <a:p>
            <a:pPr algn="ctr"/>
            <a:r>
              <a:rPr lang="en-US" dirty="0">
                <a:solidFill>
                  <a:schemeClr val="bg2"/>
                </a:solidFill>
              </a:rPr>
              <a:t>6. Take path of Inner Freedom by Inductively Testing Common Sense Making &amp; Universal Claims  by Self-Correction</a:t>
            </a:r>
          </a:p>
        </p:txBody>
      </p:sp>
      <p:sp>
        <p:nvSpPr>
          <p:cNvPr id="15" name="Rectangle 14">
            <a:extLst>
              <a:ext uri="{FF2B5EF4-FFF2-40B4-BE49-F238E27FC236}">
                <a16:creationId xmlns:a16="http://schemas.microsoft.com/office/drawing/2014/main" id="{B591BC5D-5CDA-AE44-9F59-30F4F6E42515}"/>
              </a:ext>
            </a:extLst>
          </p:cNvPr>
          <p:cNvSpPr/>
          <p:nvPr/>
        </p:nvSpPr>
        <p:spPr>
          <a:xfrm>
            <a:off x="3255979" y="2827673"/>
            <a:ext cx="2421299"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Socratic Method</a:t>
            </a:r>
          </a:p>
        </p:txBody>
      </p:sp>
      <p:sp>
        <p:nvSpPr>
          <p:cNvPr id="19" name="Rectangle 18">
            <a:extLst>
              <a:ext uri="{FF2B5EF4-FFF2-40B4-BE49-F238E27FC236}">
                <a16:creationId xmlns:a16="http://schemas.microsoft.com/office/drawing/2014/main" id="{22C0368E-17E4-D441-A84A-0DF542676FC7}"/>
              </a:ext>
            </a:extLst>
          </p:cNvPr>
          <p:cNvSpPr/>
          <p:nvPr/>
        </p:nvSpPr>
        <p:spPr>
          <a:xfrm rot="1841146">
            <a:off x="3119038" y="678300"/>
            <a:ext cx="4629152" cy="2275059"/>
          </a:xfrm>
          <a:prstGeom prst="rect">
            <a:avLst/>
          </a:prstGeom>
          <a:noFill/>
        </p:spPr>
        <p:txBody>
          <a:bodyPr wrap="none" lIns="91440" tIns="45720" rIns="91440" bIns="45720">
            <a:prstTxWarp prst="textArchUp">
              <a:avLst/>
            </a:prstTxWarp>
            <a:spAutoFit/>
          </a:bodyPr>
          <a:lstStyle/>
          <a:p>
            <a:pPr algn="ctr"/>
            <a:r>
              <a:rPr lang="en-US" sz="3600" dirty="0">
                <a:ln w="0"/>
                <a:effectLst>
                  <a:outerShdw blurRad="38100" dist="19050" dir="2700000" algn="tl" rotWithShape="0">
                    <a:schemeClr val="dk1">
                      <a:alpha val="40000"/>
                    </a:schemeClr>
                  </a:outerShdw>
                </a:effectLst>
              </a:rPr>
              <a:t>CONVERSATION</a:t>
            </a:r>
          </a:p>
        </p:txBody>
      </p:sp>
      <p:sp>
        <p:nvSpPr>
          <p:cNvPr id="21" name="Rectangle 20">
            <a:extLst>
              <a:ext uri="{FF2B5EF4-FFF2-40B4-BE49-F238E27FC236}">
                <a16:creationId xmlns:a16="http://schemas.microsoft.com/office/drawing/2014/main" id="{D4509E14-8780-5B48-9794-02E7E28B4A37}"/>
              </a:ext>
            </a:extLst>
          </p:cNvPr>
          <p:cNvSpPr/>
          <p:nvPr/>
        </p:nvSpPr>
        <p:spPr>
          <a:xfrm rot="5400000">
            <a:off x="6134170" y="2948369"/>
            <a:ext cx="1920398" cy="923330"/>
          </a:xfrm>
          <a:prstGeom prst="rect">
            <a:avLst/>
          </a:prstGeom>
          <a:noFill/>
        </p:spPr>
        <p:txBody>
          <a:bodyPr wrap="none" lIns="91440" tIns="45720" rIns="91440" bIns="45720">
            <a:prstTxWarp prst="textArchUp">
              <a:avLst/>
            </a:prstTxWarp>
            <a:spAutoFit/>
          </a:bodyPr>
          <a:lstStyle/>
          <a:p>
            <a:pPr algn="ctr"/>
            <a:r>
              <a:rPr lang="en-US" sz="3600" dirty="0">
                <a:ln w="0"/>
                <a:effectLst>
                  <a:outerShdw blurRad="38100" dist="19050" dir="2700000" algn="tl" rotWithShape="0">
                    <a:schemeClr val="dk1">
                      <a:alpha val="40000"/>
                    </a:schemeClr>
                  </a:outerShdw>
                </a:effectLst>
              </a:rPr>
              <a:t>CASES</a:t>
            </a:r>
          </a:p>
        </p:txBody>
      </p:sp>
      <p:sp>
        <p:nvSpPr>
          <p:cNvPr id="22" name="Rectangle 21">
            <a:extLst>
              <a:ext uri="{FF2B5EF4-FFF2-40B4-BE49-F238E27FC236}">
                <a16:creationId xmlns:a16="http://schemas.microsoft.com/office/drawing/2014/main" id="{81CC0D3B-822B-3448-B112-666487AE7708}"/>
              </a:ext>
            </a:extLst>
          </p:cNvPr>
          <p:cNvSpPr/>
          <p:nvPr/>
        </p:nvSpPr>
        <p:spPr>
          <a:xfrm rot="19493371">
            <a:off x="5003785" y="5332131"/>
            <a:ext cx="2113079" cy="923330"/>
          </a:xfrm>
          <a:prstGeom prst="rect">
            <a:avLst/>
          </a:prstGeom>
          <a:noFill/>
        </p:spPr>
        <p:txBody>
          <a:bodyPr wrap="none" lIns="91440" tIns="45720" rIns="91440" bIns="45720">
            <a:prstTxWarp prst="textArchDown">
              <a:avLst/>
            </a:prstTxWarp>
            <a:spAutoFit/>
          </a:bodyPr>
          <a:lstStyle/>
          <a:p>
            <a:pPr algn="ctr"/>
            <a:r>
              <a:rPr lang="en-US" sz="3600" dirty="0">
                <a:ln w="0"/>
                <a:effectLst>
                  <a:outerShdw blurRad="38100" dist="19050" dir="2700000" algn="tl" rotWithShape="0">
                    <a:schemeClr val="dk1">
                      <a:alpha val="40000"/>
                    </a:schemeClr>
                  </a:outerShdw>
                </a:effectLst>
              </a:rPr>
              <a:t>TRUTH</a:t>
            </a:r>
          </a:p>
        </p:txBody>
      </p:sp>
      <p:sp>
        <p:nvSpPr>
          <p:cNvPr id="23" name="Rectangle 22">
            <a:extLst>
              <a:ext uri="{FF2B5EF4-FFF2-40B4-BE49-F238E27FC236}">
                <a16:creationId xmlns:a16="http://schemas.microsoft.com/office/drawing/2014/main" id="{1BC4D9A3-B892-E247-BF34-A2F356E79E2E}"/>
              </a:ext>
            </a:extLst>
          </p:cNvPr>
          <p:cNvSpPr/>
          <p:nvPr/>
        </p:nvSpPr>
        <p:spPr>
          <a:xfrm rot="19605608">
            <a:off x="1569992" y="842613"/>
            <a:ext cx="2673617" cy="923330"/>
          </a:xfrm>
          <a:prstGeom prst="rect">
            <a:avLst/>
          </a:prstGeom>
          <a:noFill/>
        </p:spPr>
        <p:txBody>
          <a:bodyPr wrap="none" lIns="91440" tIns="45720" rIns="91440" bIns="45720">
            <a:prstTxWarp prst="textArchUp">
              <a:avLst/>
            </a:prstTxWarp>
            <a:spAutoFit/>
          </a:bodyPr>
          <a:lstStyle/>
          <a:p>
            <a:pPr algn="ctr"/>
            <a:r>
              <a:rPr lang="en-US" sz="3600" dirty="0">
                <a:ln w="0"/>
                <a:effectLst>
                  <a:outerShdw blurRad="38100" dist="19050" dir="2700000" algn="tl" rotWithShape="0">
                    <a:schemeClr val="dk1">
                      <a:alpha val="40000"/>
                    </a:schemeClr>
                  </a:outerShdw>
                </a:effectLst>
              </a:rPr>
              <a:t>DAIMON</a:t>
            </a:r>
          </a:p>
        </p:txBody>
      </p:sp>
      <p:sp>
        <p:nvSpPr>
          <p:cNvPr id="24" name="Rectangle 23">
            <a:extLst>
              <a:ext uri="{FF2B5EF4-FFF2-40B4-BE49-F238E27FC236}">
                <a16:creationId xmlns:a16="http://schemas.microsoft.com/office/drawing/2014/main" id="{84B46171-529C-764D-B03E-3E95C73ECE1F}"/>
              </a:ext>
            </a:extLst>
          </p:cNvPr>
          <p:cNvSpPr/>
          <p:nvPr/>
        </p:nvSpPr>
        <p:spPr>
          <a:xfrm rot="1877961">
            <a:off x="1811495" y="5390518"/>
            <a:ext cx="2353529" cy="923330"/>
          </a:xfrm>
          <a:prstGeom prst="rect">
            <a:avLst/>
          </a:prstGeom>
          <a:noFill/>
        </p:spPr>
        <p:txBody>
          <a:bodyPr wrap="none" lIns="91440" tIns="45720" rIns="91440" bIns="45720">
            <a:prstTxWarp prst="textArchDown">
              <a:avLst/>
            </a:prstTxWarp>
            <a:spAutoFit/>
          </a:bodyPr>
          <a:lstStyle/>
          <a:p>
            <a:pPr algn="ctr"/>
            <a:r>
              <a:rPr lang="en-US" sz="3600" dirty="0">
                <a:ln w="0"/>
                <a:effectLst>
                  <a:outerShdw blurRad="38100" dist="19050" dir="2700000" algn="tl" rotWithShape="0">
                    <a:schemeClr val="dk1">
                      <a:alpha val="40000"/>
                    </a:schemeClr>
                  </a:outerShdw>
                </a:effectLst>
              </a:rPr>
              <a:t>APORIA</a:t>
            </a:r>
          </a:p>
        </p:txBody>
      </p:sp>
      <p:sp>
        <p:nvSpPr>
          <p:cNvPr id="25" name="Rectangle 24">
            <a:extLst>
              <a:ext uri="{FF2B5EF4-FFF2-40B4-BE49-F238E27FC236}">
                <a16:creationId xmlns:a16="http://schemas.microsoft.com/office/drawing/2014/main" id="{A771BB28-5278-B74E-AA8C-9408B84FDCC7}"/>
              </a:ext>
            </a:extLst>
          </p:cNvPr>
          <p:cNvSpPr/>
          <p:nvPr/>
        </p:nvSpPr>
        <p:spPr>
          <a:xfrm rot="5400000">
            <a:off x="-51829" y="3034149"/>
            <a:ext cx="3411511" cy="923330"/>
          </a:xfrm>
          <a:prstGeom prst="rect">
            <a:avLst/>
          </a:prstGeom>
          <a:noFill/>
        </p:spPr>
        <p:txBody>
          <a:bodyPr wrap="none" lIns="91440" tIns="45720" rIns="91440" bIns="45720">
            <a:prstTxWarp prst="textArchDown">
              <a:avLst/>
            </a:prstTxWarp>
            <a:spAutoFit/>
          </a:bodyPr>
          <a:lstStyle/>
          <a:p>
            <a:pPr algn="ctr"/>
            <a:r>
              <a:rPr lang="en-US" sz="3600" dirty="0">
                <a:ln w="0"/>
                <a:effectLst>
                  <a:outerShdw blurRad="38100" dist="19050" dir="2700000" algn="tl" rotWithShape="0">
                    <a:schemeClr val="dk1">
                      <a:alpha val="40000"/>
                    </a:schemeClr>
                  </a:outerShdw>
                </a:effectLst>
              </a:rPr>
              <a:t>MAIENTICS</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7" name="Picture 26">
            <a:extLst>
              <a:ext uri="{FF2B5EF4-FFF2-40B4-BE49-F238E27FC236}">
                <a16:creationId xmlns:a16="http://schemas.microsoft.com/office/drawing/2014/main" id="{3A7CEDDC-A416-D84D-9A20-A16769807219}"/>
              </a:ext>
            </a:extLst>
          </p:cNvPr>
          <p:cNvPicPr>
            <a:picLocks noChangeAspect="1"/>
          </p:cNvPicPr>
          <p:nvPr/>
        </p:nvPicPr>
        <p:blipFill>
          <a:blip r:embed="rId3"/>
          <a:stretch>
            <a:fillRect/>
          </a:stretch>
        </p:blipFill>
        <p:spPr>
          <a:xfrm>
            <a:off x="34166" y="4739459"/>
            <a:ext cx="1332681" cy="2108673"/>
          </a:xfrm>
          <a:prstGeom prst="rect">
            <a:avLst/>
          </a:prstGeom>
        </p:spPr>
      </p:pic>
    </p:spTree>
    <p:extLst>
      <p:ext uri="{BB962C8B-B14F-4D97-AF65-F5344CB8AC3E}">
        <p14:creationId xmlns:p14="http://schemas.microsoft.com/office/powerpoint/2010/main" val="9088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6" grpId="0"/>
      <p:bldP spid="19"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5EDC-F4F2-9647-9E8E-CB6EF5813A9C}"/>
              </a:ext>
            </a:extLst>
          </p:cNvPr>
          <p:cNvSpPr>
            <a:spLocks noGrp="1"/>
          </p:cNvSpPr>
          <p:nvPr>
            <p:ph type="title"/>
          </p:nvPr>
        </p:nvSpPr>
        <p:spPr>
          <a:xfrm>
            <a:off x="136478" y="342900"/>
            <a:ext cx="9007522" cy="1085850"/>
          </a:xfrm>
        </p:spPr>
        <p:txBody>
          <a:bodyPr>
            <a:normAutofit fontScale="90000"/>
          </a:bodyPr>
          <a:lstStyle/>
          <a:p>
            <a:pPr algn="ctr"/>
            <a:r>
              <a:rPr lang="en-US" b="1" dirty="0">
                <a:solidFill>
                  <a:srgbClr val="FF0000"/>
                </a:solidFill>
              </a:rPr>
              <a:t>BREAKOUT: Use Socratic Method to Explore </a:t>
            </a:r>
            <a:br>
              <a:rPr lang="en-US" b="1" dirty="0">
                <a:solidFill>
                  <a:srgbClr val="FF0000"/>
                </a:solidFill>
              </a:rPr>
            </a:br>
            <a:r>
              <a:rPr lang="en-US" b="1" dirty="0">
                <a:solidFill>
                  <a:srgbClr val="FF0000"/>
                </a:solidFill>
              </a:rPr>
              <a:t>Ethics of ‘BUSINESS MODELS”:</a:t>
            </a:r>
            <a:br>
              <a:rPr lang="en-US" b="1" dirty="0">
                <a:solidFill>
                  <a:srgbClr val="FF0000"/>
                </a:solidFill>
              </a:rPr>
            </a:br>
            <a:r>
              <a:rPr lang="en-US" sz="3100" b="1" dirty="0">
                <a:solidFill>
                  <a:schemeClr val="accent2">
                    <a:lumMod val="50000"/>
                  </a:schemeClr>
                </a:solidFill>
              </a:rPr>
              <a:t>Pick any #: Your Own Triadic Relationship among 3 Concepts</a:t>
            </a:r>
            <a:br>
              <a:rPr lang="en-US" sz="3100" b="1" dirty="0">
                <a:solidFill>
                  <a:schemeClr val="accent2">
                    <a:lumMod val="50000"/>
                  </a:schemeClr>
                </a:solidFill>
              </a:rPr>
            </a:br>
            <a:r>
              <a:rPr lang="en-US" sz="3100" b="1" dirty="0">
                <a:solidFill>
                  <a:schemeClr val="accent2">
                    <a:lumMod val="50000"/>
                  </a:schemeClr>
                </a:solidFill>
              </a:rPr>
              <a:t>Tell a story of a Business Model </a:t>
            </a:r>
            <a:endParaRPr lang="en-US" b="1" dirty="0">
              <a:solidFill>
                <a:schemeClr val="accent2">
                  <a:lumMod val="50000"/>
                </a:schemeClr>
              </a:solidFill>
            </a:endParaRPr>
          </a:p>
        </p:txBody>
      </p:sp>
      <p:sp>
        <p:nvSpPr>
          <p:cNvPr id="3" name="Content Placeholder 2">
            <a:extLst>
              <a:ext uri="{FF2B5EF4-FFF2-40B4-BE49-F238E27FC236}">
                <a16:creationId xmlns:a16="http://schemas.microsoft.com/office/drawing/2014/main" id="{F0F079F0-9DA0-D84F-AB1C-6D24DFC36110}"/>
              </a:ext>
            </a:extLst>
          </p:cNvPr>
          <p:cNvSpPr>
            <a:spLocks noGrp="1"/>
          </p:cNvSpPr>
          <p:nvPr>
            <p:ph idx="1"/>
          </p:nvPr>
        </p:nvSpPr>
        <p:spPr>
          <a:xfrm>
            <a:off x="136478" y="2327040"/>
            <a:ext cx="8871044" cy="3867386"/>
          </a:xfrm>
        </p:spPr>
        <p:txBody>
          <a:bodyPr>
            <a:normAutofit lnSpcReduction="10000"/>
          </a:bodyPr>
          <a:lstStyle/>
          <a:p>
            <a:pPr marL="457200" indent="-457200">
              <a:buFont typeface="+mj-lt"/>
              <a:buAutoNum type="arabicPeriod"/>
            </a:pPr>
            <a:r>
              <a:rPr lang="en-US" sz="4000" dirty="0"/>
              <a:t>Possibility </a:t>
            </a:r>
            <a:r>
              <a:rPr lang="en-US" sz="4000" dirty="0">
                <a:sym typeface="Wingdings" pitchFamily="2" charset="2"/>
              </a:rPr>
              <a:t> Existence  Necessity</a:t>
            </a:r>
          </a:p>
          <a:p>
            <a:pPr marL="457200" indent="-457200">
              <a:buFont typeface="+mj-lt"/>
              <a:buAutoNum type="arabicPeriod"/>
            </a:pPr>
            <a:r>
              <a:rPr lang="en-US" sz="4000" dirty="0"/>
              <a:t>Possibility </a:t>
            </a:r>
            <a:r>
              <a:rPr lang="en-US" sz="4000" dirty="0">
                <a:sym typeface="Wingdings" pitchFamily="2" charset="2"/>
              </a:rPr>
              <a:t> Necessity  Existence</a:t>
            </a:r>
          </a:p>
          <a:p>
            <a:pPr marL="457200" indent="-457200">
              <a:buFont typeface="+mj-lt"/>
              <a:buAutoNum type="arabicPeriod"/>
            </a:pPr>
            <a:r>
              <a:rPr lang="en-US" sz="4000" dirty="0"/>
              <a:t>Existence </a:t>
            </a:r>
            <a:r>
              <a:rPr lang="en-US" sz="4000" dirty="0">
                <a:sym typeface="Wingdings" pitchFamily="2" charset="2"/>
              </a:rPr>
              <a:t> Possibility  Necessity</a:t>
            </a:r>
          </a:p>
          <a:p>
            <a:pPr marL="457200" indent="-457200">
              <a:buFont typeface="+mj-lt"/>
              <a:buAutoNum type="arabicPeriod"/>
            </a:pPr>
            <a:r>
              <a:rPr lang="en-US" sz="4000" dirty="0"/>
              <a:t>Existence </a:t>
            </a:r>
            <a:r>
              <a:rPr lang="en-US" sz="4000" dirty="0">
                <a:sym typeface="Wingdings" pitchFamily="2" charset="2"/>
              </a:rPr>
              <a:t> Necessity  Possibility</a:t>
            </a:r>
          </a:p>
          <a:p>
            <a:pPr marL="457200" indent="-457200">
              <a:buFont typeface="+mj-lt"/>
              <a:buAutoNum type="arabicPeriod"/>
            </a:pPr>
            <a:r>
              <a:rPr lang="en-US" sz="4000" dirty="0"/>
              <a:t>Necessity </a:t>
            </a:r>
            <a:r>
              <a:rPr lang="en-US" sz="4000" dirty="0">
                <a:sym typeface="Wingdings" pitchFamily="2" charset="2"/>
              </a:rPr>
              <a:t> Existence  Possibility</a:t>
            </a:r>
          </a:p>
          <a:p>
            <a:pPr marL="457200" indent="-457200">
              <a:buFont typeface="+mj-lt"/>
              <a:buAutoNum type="arabicPeriod"/>
            </a:pPr>
            <a:r>
              <a:rPr lang="en-US" sz="4000" dirty="0"/>
              <a:t>Necessity </a:t>
            </a:r>
            <a:r>
              <a:rPr lang="en-US" sz="4000" dirty="0">
                <a:sym typeface="Wingdings" pitchFamily="2" charset="2"/>
              </a:rPr>
              <a:t> Possibility  Existence</a:t>
            </a:r>
            <a:endParaRPr lang="en-US" sz="4000" dirty="0"/>
          </a:p>
          <a:p>
            <a:pPr marL="0" indent="0">
              <a:buNone/>
            </a:pPr>
            <a:endParaRPr lang="en-US" sz="4000" dirty="0"/>
          </a:p>
          <a:p>
            <a:pPr marL="457200" indent="-457200">
              <a:buFont typeface="+mj-lt"/>
              <a:buAutoNum type="arabicPeriod"/>
            </a:pPr>
            <a:endParaRPr lang="en-US" dirty="0"/>
          </a:p>
          <a:p>
            <a:pPr marL="0" indent="0">
              <a:buNone/>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560752E8-7319-5244-A4C0-25A4A1050FEB}"/>
              </a:ext>
            </a:extLst>
          </p:cNvPr>
          <p:cNvSpPr>
            <a:spLocks noGrp="1"/>
          </p:cNvSpPr>
          <p:nvPr>
            <p:ph type="sldNum" sz="quarter" idx="12"/>
          </p:nvPr>
        </p:nvSpPr>
        <p:spPr/>
        <p:txBody>
          <a:bodyPr/>
          <a:lstStyle/>
          <a:p>
            <a:fld id="{2CB0B10C-1642-FC46-B864-C0A2CDEA0834}" type="slidenum">
              <a:rPr lang="en-CH" smtClean="0"/>
              <a:t>12</a:t>
            </a:fld>
            <a:endParaRPr lang="en-CH"/>
          </a:p>
        </p:txBody>
      </p:sp>
    </p:spTree>
    <p:extLst>
      <p:ext uri="{BB962C8B-B14F-4D97-AF65-F5344CB8AC3E}">
        <p14:creationId xmlns:p14="http://schemas.microsoft.com/office/powerpoint/2010/main" val="1101096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DC7E0E-EECC-8442-AAFA-5EE6AF6DC5A2}"/>
              </a:ext>
            </a:extLst>
          </p:cNvPr>
          <p:cNvSpPr>
            <a:spLocks noGrp="1"/>
          </p:cNvSpPr>
          <p:nvPr>
            <p:ph type="sldNum" sz="quarter" idx="12"/>
          </p:nvPr>
        </p:nvSpPr>
        <p:spPr/>
        <p:txBody>
          <a:bodyPr/>
          <a:lstStyle/>
          <a:p>
            <a:fld id="{2CB0B10C-1642-FC46-B864-C0A2CDEA0834}" type="slidenum">
              <a:rPr lang="en-CH" smtClean="0"/>
              <a:t>13</a:t>
            </a:fld>
            <a:endParaRPr lang="en-CH"/>
          </a:p>
        </p:txBody>
      </p:sp>
      <p:sp>
        <p:nvSpPr>
          <p:cNvPr id="5" name="Content Placeholder 2">
            <a:extLst>
              <a:ext uri="{FF2B5EF4-FFF2-40B4-BE49-F238E27FC236}">
                <a16:creationId xmlns:a16="http://schemas.microsoft.com/office/drawing/2014/main" id="{2760BA80-D0C8-9F4C-9C74-4A8C9B920A2E}"/>
              </a:ext>
            </a:extLst>
          </p:cNvPr>
          <p:cNvSpPr>
            <a:spLocks noGrp="1"/>
          </p:cNvSpPr>
          <p:nvPr>
            <p:ph idx="1"/>
          </p:nvPr>
        </p:nvSpPr>
        <p:spPr>
          <a:xfrm>
            <a:off x="2544397" y="2504956"/>
            <a:ext cx="5362337" cy="2426001"/>
          </a:xfrm>
        </p:spPr>
        <p:txBody>
          <a:bodyPr>
            <a:normAutofit/>
          </a:bodyPr>
          <a:lstStyle/>
          <a:p>
            <a:pPr marL="457200" indent="-457200">
              <a:buFont typeface="+mj-lt"/>
              <a:buAutoNum type="arabicPeriod"/>
            </a:pPr>
            <a:r>
              <a:rPr lang="en-US" sz="2000" dirty="0"/>
              <a:t>Possibility </a:t>
            </a:r>
            <a:r>
              <a:rPr lang="en-US" sz="2000" dirty="0">
                <a:sym typeface="Wingdings" pitchFamily="2" charset="2"/>
              </a:rPr>
              <a:t> Existence  Necessity</a:t>
            </a:r>
          </a:p>
          <a:p>
            <a:pPr marL="457200" indent="-457200">
              <a:buFont typeface="+mj-lt"/>
              <a:buAutoNum type="arabicPeriod"/>
            </a:pPr>
            <a:r>
              <a:rPr lang="en-US" sz="2000" dirty="0"/>
              <a:t>Possibility </a:t>
            </a:r>
            <a:r>
              <a:rPr lang="en-US" sz="2000" dirty="0">
                <a:sym typeface="Wingdings" pitchFamily="2" charset="2"/>
              </a:rPr>
              <a:t> Necessity  Existence</a:t>
            </a:r>
          </a:p>
          <a:p>
            <a:pPr marL="457200" indent="-457200">
              <a:buFont typeface="+mj-lt"/>
              <a:buAutoNum type="arabicPeriod"/>
            </a:pPr>
            <a:r>
              <a:rPr lang="en-US" sz="2000" dirty="0"/>
              <a:t>Existence </a:t>
            </a:r>
            <a:r>
              <a:rPr lang="en-US" sz="2000" dirty="0">
                <a:sym typeface="Wingdings" pitchFamily="2" charset="2"/>
              </a:rPr>
              <a:t> Possibility  Necessity</a:t>
            </a:r>
          </a:p>
          <a:p>
            <a:pPr marL="457200" indent="-457200">
              <a:buFont typeface="+mj-lt"/>
              <a:buAutoNum type="arabicPeriod"/>
            </a:pPr>
            <a:r>
              <a:rPr lang="en-US" sz="2000" dirty="0"/>
              <a:t>Existence </a:t>
            </a:r>
            <a:r>
              <a:rPr lang="en-US" sz="2000" dirty="0">
                <a:sym typeface="Wingdings" pitchFamily="2" charset="2"/>
              </a:rPr>
              <a:t> Necessity  Possibility</a:t>
            </a:r>
          </a:p>
          <a:p>
            <a:pPr marL="457200" indent="-457200">
              <a:buFont typeface="+mj-lt"/>
              <a:buAutoNum type="arabicPeriod"/>
            </a:pPr>
            <a:r>
              <a:rPr lang="en-US" sz="2000" dirty="0"/>
              <a:t>Necessity </a:t>
            </a:r>
            <a:r>
              <a:rPr lang="en-US" sz="2000" dirty="0">
                <a:sym typeface="Wingdings" pitchFamily="2" charset="2"/>
              </a:rPr>
              <a:t> Existence  Possibility</a:t>
            </a:r>
          </a:p>
          <a:p>
            <a:pPr marL="457200" indent="-457200">
              <a:buFont typeface="+mj-lt"/>
              <a:buAutoNum type="arabicPeriod"/>
            </a:pPr>
            <a:r>
              <a:rPr lang="en-US" sz="2000" dirty="0"/>
              <a:t>Necessity </a:t>
            </a:r>
            <a:r>
              <a:rPr lang="en-US" sz="2000" dirty="0">
                <a:sym typeface="Wingdings" pitchFamily="2" charset="2"/>
              </a:rPr>
              <a:t> Possibility  Existence</a:t>
            </a:r>
            <a:endParaRPr lang="en-US" sz="2000" dirty="0"/>
          </a:p>
          <a:p>
            <a:pPr marL="0" indent="0">
              <a:buNone/>
            </a:pPr>
            <a:endParaRPr lang="en-US" sz="2000" dirty="0"/>
          </a:p>
          <a:p>
            <a:pPr marL="457200" indent="-457200">
              <a:buFont typeface="+mj-lt"/>
              <a:buAutoNum type="arabicPeriod"/>
            </a:pPr>
            <a:endParaRPr lang="en-US" sz="1200" dirty="0"/>
          </a:p>
          <a:p>
            <a:pPr marL="0" indent="0">
              <a:buNone/>
            </a:pPr>
            <a:endParaRPr lang="en-US" sz="1200" dirty="0"/>
          </a:p>
          <a:p>
            <a:pPr marL="457200" indent="-457200">
              <a:buFont typeface="+mj-lt"/>
              <a:buAutoNum type="arabicPeriod"/>
            </a:pPr>
            <a:endParaRPr lang="en-US" sz="1200" dirty="0"/>
          </a:p>
          <a:p>
            <a:pPr marL="457200" indent="-457200">
              <a:buFont typeface="+mj-lt"/>
              <a:buAutoNum type="arabicPeriod"/>
            </a:pPr>
            <a:endParaRPr lang="en-US" sz="1200" dirty="0"/>
          </a:p>
        </p:txBody>
      </p:sp>
      <p:pic>
        <p:nvPicPr>
          <p:cNvPr id="7" name="Picture 6">
            <a:extLst>
              <a:ext uri="{FF2B5EF4-FFF2-40B4-BE49-F238E27FC236}">
                <a16:creationId xmlns:a16="http://schemas.microsoft.com/office/drawing/2014/main" id="{3954EC2C-65C6-154D-AA95-EA0A94B804EC}"/>
              </a:ext>
            </a:extLst>
          </p:cNvPr>
          <p:cNvPicPr>
            <a:picLocks noChangeAspect="1"/>
          </p:cNvPicPr>
          <p:nvPr/>
        </p:nvPicPr>
        <p:blipFill>
          <a:blip r:embed="rId2"/>
          <a:stretch>
            <a:fillRect/>
          </a:stretch>
        </p:blipFill>
        <p:spPr>
          <a:xfrm>
            <a:off x="7321879" y="4177453"/>
            <a:ext cx="1663700" cy="2632437"/>
          </a:xfrm>
          <a:prstGeom prst="rect">
            <a:avLst/>
          </a:prstGeom>
        </p:spPr>
      </p:pic>
      <p:pic>
        <p:nvPicPr>
          <p:cNvPr id="8" name="Picture 7">
            <a:extLst>
              <a:ext uri="{FF2B5EF4-FFF2-40B4-BE49-F238E27FC236}">
                <a16:creationId xmlns:a16="http://schemas.microsoft.com/office/drawing/2014/main" id="{BAC99EF6-3CFC-D243-939F-D5C3B75E372F}"/>
              </a:ext>
            </a:extLst>
          </p:cNvPr>
          <p:cNvPicPr>
            <a:picLocks noChangeAspect="1"/>
          </p:cNvPicPr>
          <p:nvPr/>
        </p:nvPicPr>
        <p:blipFill rotWithShape="1">
          <a:blip r:embed="rId3"/>
          <a:srcRect l="23364" r="19829" b="8811"/>
          <a:stretch/>
        </p:blipFill>
        <p:spPr>
          <a:xfrm>
            <a:off x="7085754" y="48110"/>
            <a:ext cx="2057401" cy="2560686"/>
          </a:xfrm>
          <a:prstGeom prst="rect">
            <a:avLst/>
          </a:prstGeom>
        </p:spPr>
      </p:pic>
      <p:pic>
        <p:nvPicPr>
          <p:cNvPr id="11" name="Picture 10">
            <a:extLst>
              <a:ext uri="{FF2B5EF4-FFF2-40B4-BE49-F238E27FC236}">
                <a16:creationId xmlns:a16="http://schemas.microsoft.com/office/drawing/2014/main" id="{45091FDB-4CC0-5D46-AD9B-A9097629954E}"/>
              </a:ext>
            </a:extLst>
          </p:cNvPr>
          <p:cNvPicPr>
            <a:picLocks noChangeAspect="1"/>
          </p:cNvPicPr>
          <p:nvPr/>
        </p:nvPicPr>
        <p:blipFill>
          <a:blip r:embed="rId4"/>
          <a:stretch>
            <a:fillRect/>
          </a:stretch>
        </p:blipFill>
        <p:spPr>
          <a:xfrm>
            <a:off x="20089" y="4462036"/>
            <a:ext cx="1648326" cy="2298499"/>
          </a:xfrm>
          <a:prstGeom prst="rect">
            <a:avLst/>
          </a:prstGeom>
        </p:spPr>
      </p:pic>
      <p:pic>
        <p:nvPicPr>
          <p:cNvPr id="12" name="Picture 11">
            <a:extLst>
              <a:ext uri="{FF2B5EF4-FFF2-40B4-BE49-F238E27FC236}">
                <a16:creationId xmlns:a16="http://schemas.microsoft.com/office/drawing/2014/main" id="{FF59F027-0343-1F46-9741-8B0161BD021D}"/>
              </a:ext>
            </a:extLst>
          </p:cNvPr>
          <p:cNvPicPr>
            <a:picLocks noChangeAspect="1"/>
          </p:cNvPicPr>
          <p:nvPr/>
        </p:nvPicPr>
        <p:blipFill>
          <a:blip r:embed="rId5"/>
          <a:stretch>
            <a:fillRect/>
          </a:stretch>
        </p:blipFill>
        <p:spPr>
          <a:xfrm rot="2435812">
            <a:off x="1098496" y="1424497"/>
            <a:ext cx="1700023" cy="1616310"/>
          </a:xfrm>
          <a:prstGeom prst="rect">
            <a:avLst/>
          </a:prstGeom>
        </p:spPr>
      </p:pic>
      <p:pic>
        <p:nvPicPr>
          <p:cNvPr id="13" name="Picture 12">
            <a:extLst>
              <a:ext uri="{FF2B5EF4-FFF2-40B4-BE49-F238E27FC236}">
                <a16:creationId xmlns:a16="http://schemas.microsoft.com/office/drawing/2014/main" id="{ACEC3C06-E225-B54B-B16D-53202938A8C5}"/>
              </a:ext>
            </a:extLst>
          </p:cNvPr>
          <p:cNvPicPr>
            <a:picLocks noChangeAspect="1"/>
          </p:cNvPicPr>
          <p:nvPr/>
        </p:nvPicPr>
        <p:blipFill rotWithShape="1">
          <a:blip r:embed="rId6"/>
          <a:srcRect l="6287" r="12494"/>
          <a:stretch/>
        </p:blipFill>
        <p:spPr>
          <a:xfrm>
            <a:off x="20089" y="-28433"/>
            <a:ext cx="1908350" cy="2183132"/>
          </a:xfrm>
          <a:prstGeom prst="rect">
            <a:avLst/>
          </a:prstGeom>
        </p:spPr>
      </p:pic>
      <p:pic>
        <p:nvPicPr>
          <p:cNvPr id="16" name="Picture 15">
            <a:extLst>
              <a:ext uri="{FF2B5EF4-FFF2-40B4-BE49-F238E27FC236}">
                <a16:creationId xmlns:a16="http://schemas.microsoft.com/office/drawing/2014/main" id="{031316B2-0832-C249-BD82-182A66FA182F}"/>
              </a:ext>
            </a:extLst>
          </p:cNvPr>
          <p:cNvPicPr>
            <a:picLocks noChangeAspect="1"/>
          </p:cNvPicPr>
          <p:nvPr/>
        </p:nvPicPr>
        <p:blipFill>
          <a:blip r:embed="rId7"/>
          <a:stretch>
            <a:fillRect/>
          </a:stretch>
        </p:blipFill>
        <p:spPr>
          <a:xfrm>
            <a:off x="188026" y="3292368"/>
            <a:ext cx="3012374" cy="1156955"/>
          </a:xfrm>
          <a:prstGeom prst="rect">
            <a:avLst/>
          </a:prstGeom>
        </p:spPr>
      </p:pic>
      <p:pic>
        <p:nvPicPr>
          <p:cNvPr id="17" name="Picture 16">
            <a:extLst>
              <a:ext uri="{FF2B5EF4-FFF2-40B4-BE49-F238E27FC236}">
                <a16:creationId xmlns:a16="http://schemas.microsoft.com/office/drawing/2014/main" id="{58967FA4-F5B1-D74E-8FCF-30DCCF5BDE94}"/>
              </a:ext>
            </a:extLst>
          </p:cNvPr>
          <p:cNvPicPr>
            <a:picLocks noChangeAspect="1"/>
          </p:cNvPicPr>
          <p:nvPr/>
        </p:nvPicPr>
        <p:blipFill>
          <a:blip r:embed="rId5"/>
          <a:stretch>
            <a:fillRect/>
          </a:stretch>
        </p:blipFill>
        <p:spPr>
          <a:xfrm rot="10357142">
            <a:off x="2269137" y="1337422"/>
            <a:ext cx="4979598" cy="1459901"/>
          </a:xfrm>
          <a:prstGeom prst="rect">
            <a:avLst/>
          </a:prstGeom>
        </p:spPr>
      </p:pic>
      <p:pic>
        <p:nvPicPr>
          <p:cNvPr id="14" name="Picture 13">
            <a:extLst>
              <a:ext uri="{FF2B5EF4-FFF2-40B4-BE49-F238E27FC236}">
                <a16:creationId xmlns:a16="http://schemas.microsoft.com/office/drawing/2014/main" id="{264DD53C-80A7-D245-882A-2682409B09F6}"/>
              </a:ext>
            </a:extLst>
          </p:cNvPr>
          <p:cNvPicPr>
            <a:picLocks noChangeAspect="1"/>
          </p:cNvPicPr>
          <p:nvPr/>
        </p:nvPicPr>
        <p:blipFill>
          <a:blip r:embed="rId7"/>
          <a:stretch>
            <a:fillRect/>
          </a:stretch>
        </p:blipFill>
        <p:spPr>
          <a:xfrm rot="11172427">
            <a:off x="6390609" y="2542770"/>
            <a:ext cx="2397648" cy="1156955"/>
          </a:xfrm>
          <a:prstGeom prst="rect">
            <a:avLst/>
          </a:prstGeom>
        </p:spPr>
      </p:pic>
      <p:pic>
        <p:nvPicPr>
          <p:cNvPr id="15" name="Picture 14">
            <a:extLst>
              <a:ext uri="{FF2B5EF4-FFF2-40B4-BE49-F238E27FC236}">
                <a16:creationId xmlns:a16="http://schemas.microsoft.com/office/drawing/2014/main" id="{5E8E7637-834C-4342-B5EF-EAB3A390993C}"/>
              </a:ext>
            </a:extLst>
          </p:cNvPr>
          <p:cNvPicPr>
            <a:picLocks noChangeAspect="1"/>
          </p:cNvPicPr>
          <p:nvPr/>
        </p:nvPicPr>
        <p:blipFill>
          <a:blip r:embed="rId7"/>
          <a:stretch>
            <a:fillRect/>
          </a:stretch>
        </p:blipFill>
        <p:spPr>
          <a:xfrm rot="8412849">
            <a:off x="6964168" y="2832456"/>
            <a:ext cx="2385962" cy="1151316"/>
          </a:xfrm>
          <a:prstGeom prst="rect">
            <a:avLst/>
          </a:prstGeom>
        </p:spPr>
      </p:pic>
    </p:spTree>
    <p:extLst>
      <p:ext uri="{BB962C8B-B14F-4D97-AF65-F5344CB8AC3E}">
        <p14:creationId xmlns:p14="http://schemas.microsoft.com/office/powerpoint/2010/main" val="4159646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612319" y="110104"/>
            <a:ext cx="7886700" cy="828223"/>
          </a:xfrm>
        </p:spPr>
        <p:txBody>
          <a:bodyPr>
            <a:normAutofit/>
          </a:bodyPr>
          <a:lstStyle/>
          <a:p>
            <a:r>
              <a:rPr lang="en-US" sz="4500" b="1" spc="-1" dirty="0">
                <a:solidFill>
                  <a:schemeClr val="accent5">
                    <a:lumMod val="50000"/>
                  </a:schemeClr>
                </a:solidFill>
                <a:ea typeface="DejaVu Sans"/>
              </a:rPr>
              <a:t>ANTENARRATIVE PROCESSES</a:t>
            </a:r>
            <a:endParaRPr lang="en-CH" sz="4500" dirty="0">
              <a:solidFill>
                <a:schemeClr val="accent5">
                  <a:lumMod val="50000"/>
                </a:schemeClr>
              </a:solidFill>
            </a:endParaRPr>
          </a:p>
        </p:txBody>
      </p:sp>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14</a:t>
            </a:fld>
            <a:endParaRPr lang="en-CH"/>
          </a:p>
        </p:txBody>
      </p:sp>
      <p:pic>
        <p:nvPicPr>
          <p:cNvPr id="28" name="Picture 27">
            <a:extLst>
              <a:ext uri="{FF2B5EF4-FFF2-40B4-BE49-F238E27FC236}">
                <a16:creationId xmlns:a16="http://schemas.microsoft.com/office/drawing/2014/main" id="{A1C24CF1-442A-1F47-8C85-C0720AB0772D}"/>
              </a:ext>
            </a:extLst>
          </p:cNvPr>
          <p:cNvPicPr>
            <a:picLocks noChangeAspect="1"/>
          </p:cNvPicPr>
          <p:nvPr/>
        </p:nvPicPr>
        <p:blipFill>
          <a:blip r:embed="rId3"/>
          <a:stretch>
            <a:fillRect/>
          </a:stretch>
        </p:blipFill>
        <p:spPr>
          <a:xfrm>
            <a:off x="268695" y="1043291"/>
            <a:ext cx="8606609" cy="5020486"/>
          </a:xfrm>
          <a:prstGeom prst="rect">
            <a:avLst/>
          </a:prstGeom>
        </p:spPr>
      </p:pic>
    </p:spTree>
    <p:extLst>
      <p:ext uri="{BB962C8B-B14F-4D97-AF65-F5344CB8AC3E}">
        <p14:creationId xmlns:p14="http://schemas.microsoft.com/office/powerpoint/2010/main" val="228608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
            <a:extLst>
              <a:ext uri="{FF2B5EF4-FFF2-40B4-BE49-F238E27FC236}">
                <a16:creationId xmlns:a16="http://schemas.microsoft.com/office/drawing/2014/main" id="{F0E90893-7BAF-184F-B7DD-9479620E17D4}"/>
              </a:ext>
            </a:extLst>
          </p:cNvPr>
          <p:cNvSpPr/>
          <p:nvPr/>
        </p:nvSpPr>
        <p:spPr>
          <a:xfrm>
            <a:off x="628649" y="146173"/>
            <a:ext cx="8031595" cy="706544"/>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i="1">
              <a:solidFill>
                <a:schemeClr val="accent3">
                  <a:lumMod val="60000"/>
                  <a:lumOff val="40000"/>
                </a:schemeClr>
              </a:solidFill>
            </a:endParaRPr>
          </a:p>
        </p:txBody>
      </p:sp>
      <p:sp>
        <p:nvSpPr>
          <p:cNvPr id="2" name="Title 1">
            <a:extLst>
              <a:ext uri="{FF2B5EF4-FFF2-40B4-BE49-F238E27FC236}">
                <a16:creationId xmlns:a16="http://schemas.microsoft.com/office/drawing/2014/main" id="{B53F2862-5515-6949-ABE9-CE6BC1BCA7F8}"/>
              </a:ext>
            </a:extLst>
          </p:cNvPr>
          <p:cNvSpPr>
            <a:spLocks noGrp="1"/>
          </p:cNvSpPr>
          <p:nvPr>
            <p:ph type="title"/>
          </p:nvPr>
        </p:nvSpPr>
        <p:spPr>
          <a:xfrm>
            <a:off x="628649" y="260067"/>
            <a:ext cx="8640041" cy="549274"/>
          </a:xfrm>
        </p:spPr>
        <p:txBody>
          <a:bodyPr>
            <a:noAutofit/>
          </a:bodyPr>
          <a:lstStyle/>
          <a:p>
            <a:r>
              <a:rPr lang="en-US" sz="3200" b="1" i="1" dirty="0"/>
              <a:t>The Two Directions of True Storytelling Processes</a:t>
            </a:r>
          </a:p>
        </p:txBody>
      </p:sp>
      <p:pic>
        <p:nvPicPr>
          <p:cNvPr id="5" name="Picture 4">
            <a:extLst>
              <a:ext uri="{FF2B5EF4-FFF2-40B4-BE49-F238E27FC236}">
                <a16:creationId xmlns:a16="http://schemas.microsoft.com/office/drawing/2014/main" id="{FE2E46CB-D481-AB48-908E-DDB352EDCA61}"/>
              </a:ext>
            </a:extLst>
          </p:cNvPr>
          <p:cNvPicPr/>
          <p:nvPr/>
        </p:nvPicPr>
        <p:blipFill rotWithShape="1">
          <a:blip r:embed="rId2" cstate="print">
            <a:extLst>
              <a:ext uri="{28A0092B-C50C-407E-A947-70E740481C1C}">
                <a14:useLocalDpi xmlns:a14="http://schemas.microsoft.com/office/drawing/2010/main" val="0"/>
              </a:ext>
            </a:extLst>
          </a:blip>
          <a:srcRect l="20087" t="41784" r="20110" b="4794"/>
          <a:stretch/>
        </p:blipFill>
        <p:spPr bwMode="auto">
          <a:xfrm>
            <a:off x="1323409" y="1019298"/>
            <a:ext cx="6313714" cy="5239655"/>
          </a:xfrm>
          <a:prstGeom prst="rect">
            <a:avLst/>
          </a:prstGeom>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id="{31B2E2D7-EDE5-2948-83EC-0E46EDAA4FF0}"/>
              </a:ext>
            </a:extLst>
          </p:cNvPr>
          <p:cNvSpPr/>
          <p:nvPr/>
        </p:nvSpPr>
        <p:spPr>
          <a:xfrm>
            <a:off x="503382" y="2318327"/>
            <a:ext cx="8156863" cy="2338749"/>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noFill/>
            </a:endParaRPr>
          </a:p>
        </p:txBody>
      </p:sp>
      <p:sp>
        <p:nvSpPr>
          <p:cNvPr id="6" name="Oval 5">
            <a:extLst>
              <a:ext uri="{FF2B5EF4-FFF2-40B4-BE49-F238E27FC236}">
                <a16:creationId xmlns:a16="http://schemas.microsoft.com/office/drawing/2014/main" id="{6EBB9E68-C3BB-8441-ACCB-D1712335CE5A}"/>
              </a:ext>
            </a:extLst>
          </p:cNvPr>
          <p:cNvSpPr/>
          <p:nvPr/>
        </p:nvSpPr>
        <p:spPr>
          <a:xfrm rot="16200000">
            <a:off x="1498220" y="2192338"/>
            <a:ext cx="5964091" cy="3094183"/>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noFill/>
            </a:endParaRPr>
          </a:p>
        </p:txBody>
      </p:sp>
      <p:sp>
        <p:nvSpPr>
          <p:cNvPr id="4" name="Slide Number Placeholder 3">
            <a:extLst>
              <a:ext uri="{FF2B5EF4-FFF2-40B4-BE49-F238E27FC236}">
                <a16:creationId xmlns:a16="http://schemas.microsoft.com/office/drawing/2014/main" id="{446377D6-3A68-5B4E-BA51-D8A508E90EA3}"/>
              </a:ext>
            </a:extLst>
          </p:cNvPr>
          <p:cNvSpPr>
            <a:spLocks noGrp="1"/>
          </p:cNvSpPr>
          <p:nvPr>
            <p:ph type="sldNum" sz="quarter" idx="12"/>
          </p:nvPr>
        </p:nvSpPr>
        <p:spPr/>
        <p:txBody>
          <a:bodyPr/>
          <a:lstStyle/>
          <a:p>
            <a:fld id="{2CB0B10C-1642-FC46-B864-C0A2CDEA0834}" type="slidenum">
              <a:rPr lang="en-CH" smtClean="0"/>
              <a:t>15</a:t>
            </a:fld>
            <a:endParaRPr lang="en-CH"/>
          </a:p>
        </p:txBody>
      </p:sp>
    </p:spTree>
    <p:extLst>
      <p:ext uri="{BB962C8B-B14F-4D97-AF65-F5344CB8AC3E}">
        <p14:creationId xmlns:p14="http://schemas.microsoft.com/office/powerpoint/2010/main" val="7631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99E-7C53-5B48-9F71-49476F1AAEC5}"/>
              </a:ext>
            </a:extLst>
          </p:cNvPr>
          <p:cNvSpPr>
            <a:spLocks noGrp="1"/>
          </p:cNvSpPr>
          <p:nvPr>
            <p:ph type="title"/>
          </p:nvPr>
        </p:nvSpPr>
        <p:spPr>
          <a:xfrm>
            <a:off x="-1" y="1"/>
            <a:ext cx="3025439" cy="1560118"/>
          </a:xfrm>
        </p:spPr>
        <p:txBody>
          <a:bodyPr>
            <a:noAutofit/>
          </a:bodyPr>
          <a:lstStyle/>
          <a:p>
            <a:pPr algn="ctr"/>
            <a:r>
              <a:rPr lang="en-US" sz="1800" b="1" dirty="0"/>
              <a:t>Business Modeling </a:t>
            </a:r>
            <a:r>
              <a:rPr lang="en-US" sz="1800" dirty="0"/>
              <a:t>does Thesis-Antithesis-Synthesis by Post-Kantian Cognitive Architectonics (aka, Bounded Rationality, missing Existence &amp; its own Negation altogether)</a:t>
            </a:r>
          </a:p>
        </p:txBody>
      </p:sp>
      <p:sp>
        <p:nvSpPr>
          <p:cNvPr id="4" name="Slide Number Placeholder 3">
            <a:extLst>
              <a:ext uri="{FF2B5EF4-FFF2-40B4-BE49-F238E27FC236}">
                <a16:creationId xmlns:a16="http://schemas.microsoft.com/office/drawing/2014/main" id="{4235956E-6914-3743-99B2-31D427E86039}"/>
              </a:ext>
            </a:extLst>
          </p:cNvPr>
          <p:cNvSpPr>
            <a:spLocks noGrp="1"/>
          </p:cNvSpPr>
          <p:nvPr>
            <p:ph type="sldNum" sz="quarter" idx="12"/>
          </p:nvPr>
        </p:nvSpPr>
        <p:spPr/>
        <p:txBody>
          <a:bodyPr/>
          <a:lstStyle/>
          <a:p>
            <a:fld id="{2CB0B10C-1642-FC46-B864-C0A2CDEA0834}" type="slidenum">
              <a:rPr lang="en-CH" smtClean="0"/>
              <a:t>16</a:t>
            </a:fld>
            <a:endParaRPr lang="en-CH"/>
          </a:p>
        </p:txBody>
      </p:sp>
      <p:pic>
        <p:nvPicPr>
          <p:cNvPr id="5" name="Picture 4">
            <a:extLst>
              <a:ext uri="{FF2B5EF4-FFF2-40B4-BE49-F238E27FC236}">
                <a16:creationId xmlns:a16="http://schemas.microsoft.com/office/drawing/2014/main" id="{E8213F54-27D6-2949-BEE9-CB0B9DC2C034}"/>
              </a:ext>
            </a:extLst>
          </p:cNvPr>
          <p:cNvPicPr>
            <a:picLocks noChangeAspect="1"/>
          </p:cNvPicPr>
          <p:nvPr/>
        </p:nvPicPr>
        <p:blipFill>
          <a:blip r:embed="rId2"/>
          <a:stretch>
            <a:fillRect/>
          </a:stretch>
        </p:blipFill>
        <p:spPr>
          <a:xfrm>
            <a:off x="3919978" y="2747983"/>
            <a:ext cx="1227190" cy="1010316"/>
          </a:xfrm>
          <a:prstGeom prst="rect">
            <a:avLst/>
          </a:prstGeom>
          <a:effectLst>
            <a:glow rad="127000">
              <a:schemeClr val="accent1">
                <a:alpha val="0"/>
              </a:schemeClr>
            </a:glow>
            <a:outerShdw blurRad="1270000" dist="2540000" dir="5400000" sx="160000" sy="160000" algn="ctr" rotWithShape="0">
              <a:srgbClr val="000000">
                <a:alpha val="0"/>
              </a:srgbClr>
            </a:outerShdw>
          </a:effectLst>
        </p:spPr>
      </p:pic>
      <p:pic>
        <p:nvPicPr>
          <p:cNvPr id="6" name="Picture 5">
            <a:extLst>
              <a:ext uri="{FF2B5EF4-FFF2-40B4-BE49-F238E27FC236}">
                <a16:creationId xmlns:a16="http://schemas.microsoft.com/office/drawing/2014/main" id="{E9CF0F11-9149-234F-BC2F-71AB6BAB67C9}"/>
              </a:ext>
            </a:extLst>
          </p:cNvPr>
          <p:cNvPicPr>
            <a:picLocks noChangeAspect="1"/>
          </p:cNvPicPr>
          <p:nvPr/>
        </p:nvPicPr>
        <p:blipFill>
          <a:blip r:embed="rId3"/>
          <a:stretch>
            <a:fillRect/>
          </a:stretch>
        </p:blipFill>
        <p:spPr>
          <a:xfrm>
            <a:off x="3025438" y="-15877"/>
            <a:ext cx="3093119" cy="2766683"/>
          </a:xfrm>
          <a:prstGeom prst="rect">
            <a:avLst/>
          </a:prstGeom>
        </p:spPr>
      </p:pic>
      <p:sp>
        <p:nvSpPr>
          <p:cNvPr id="11" name="Rectangle 10">
            <a:extLst>
              <a:ext uri="{FF2B5EF4-FFF2-40B4-BE49-F238E27FC236}">
                <a16:creationId xmlns:a16="http://schemas.microsoft.com/office/drawing/2014/main" id="{07734C08-F4A5-2A42-A9BC-AD6B27C1C8C8}"/>
              </a:ext>
            </a:extLst>
          </p:cNvPr>
          <p:cNvSpPr/>
          <p:nvPr/>
        </p:nvSpPr>
        <p:spPr>
          <a:xfrm>
            <a:off x="4767077" y="379733"/>
            <a:ext cx="1143253" cy="830997"/>
          </a:xfrm>
          <a:prstGeom prst="rect">
            <a:avLst/>
          </a:prstGeom>
          <a:noFill/>
        </p:spPr>
        <p:txBody>
          <a:bodyPr wrap="square" lIns="91440" tIns="45720" rIns="91440" bIns="45720">
            <a:spAutoFit/>
          </a:bodyPr>
          <a:lstStyle/>
          <a:p>
            <a:pPr algn="ctr"/>
            <a:r>
              <a:rPr lang="en-US" sz="1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Thesis-Antithesis-Synthesis</a:t>
            </a:r>
          </a:p>
        </p:txBody>
      </p:sp>
      <p:pic>
        <p:nvPicPr>
          <p:cNvPr id="12" name="Picture 11">
            <a:extLst>
              <a:ext uri="{FF2B5EF4-FFF2-40B4-BE49-F238E27FC236}">
                <a16:creationId xmlns:a16="http://schemas.microsoft.com/office/drawing/2014/main" id="{DA97B2BC-0982-2540-829E-97068A3C1B06}"/>
              </a:ext>
            </a:extLst>
          </p:cNvPr>
          <p:cNvPicPr>
            <a:picLocks noChangeAspect="1"/>
          </p:cNvPicPr>
          <p:nvPr/>
        </p:nvPicPr>
        <p:blipFill>
          <a:blip r:embed="rId3"/>
          <a:stretch>
            <a:fillRect/>
          </a:stretch>
        </p:blipFill>
        <p:spPr>
          <a:xfrm rot="10800000">
            <a:off x="2843835" y="4107194"/>
            <a:ext cx="3093119" cy="2766683"/>
          </a:xfrm>
          <a:prstGeom prst="rect">
            <a:avLst/>
          </a:prstGeom>
        </p:spPr>
      </p:pic>
      <p:pic>
        <p:nvPicPr>
          <p:cNvPr id="13" name="Picture 12">
            <a:extLst>
              <a:ext uri="{FF2B5EF4-FFF2-40B4-BE49-F238E27FC236}">
                <a16:creationId xmlns:a16="http://schemas.microsoft.com/office/drawing/2014/main" id="{B0F11414-4FF4-434D-987B-C8AF823C717C}"/>
              </a:ext>
            </a:extLst>
          </p:cNvPr>
          <p:cNvPicPr>
            <a:picLocks noChangeAspect="1"/>
          </p:cNvPicPr>
          <p:nvPr/>
        </p:nvPicPr>
        <p:blipFill>
          <a:blip r:embed="rId3"/>
          <a:stretch>
            <a:fillRect/>
          </a:stretch>
        </p:blipFill>
        <p:spPr>
          <a:xfrm rot="5400000">
            <a:off x="6271504" y="2045659"/>
            <a:ext cx="3093119" cy="2766683"/>
          </a:xfrm>
          <a:prstGeom prst="rect">
            <a:avLst/>
          </a:prstGeom>
        </p:spPr>
      </p:pic>
      <p:pic>
        <p:nvPicPr>
          <p:cNvPr id="14" name="Picture 13">
            <a:extLst>
              <a:ext uri="{FF2B5EF4-FFF2-40B4-BE49-F238E27FC236}">
                <a16:creationId xmlns:a16="http://schemas.microsoft.com/office/drawing/2014/main" id="{EF774779-D3AD-2246-B509-ED63D1A1123D}"/>
              </a:ext>
            </a:extLst>
          </p:cNvPr>
          <p:cNvPicPr>
            <a:picLocks noChangeAspect="1"/>
          </p:cNvPicPr>
          <p:nvPr/>
        </p:nvPicPr>
        <p:blipFill>
          <a:blip r:embed="rId3"/>
          <a:stretch>
            <a:fillRect/>
          </a:stretch>
        </p:blipFill>
        <p:spPr>
          <a:xfrm rot="16200000">
            <a:off x="-189656" y="2045658"/>
            <a:ext cx="3093119" cy="2766683"/>
          </a:xfrm>
          <a:prstGeom prst="rect">
            <a:avLst/>
          </a:prstGeom>
        </p:spPr>
      </p:pic>
      <p:sp>
        <p:nvSpPr>
          <p:cNvPr id="15" name="Rectangle 14">
            <a:extLst>
              <a:ext uri="{FF2B5EF4-FFF2-40B4-BE49-F238E27FC236}">
                <a16:creationId xmlns:a16="http://schemas.microsoft.com/office/drawing/2014/main" id="{2754416B-0B8C-3C45-92E5-EF75C0DD73DE}"/>
              </a:ext>
            </a:extLst>
          </p:cNvPr>
          <p:cNvSpPr/>
          <p:nvPr/>
        </p:nvSpPr>
        <p:spPr>
          <a:xfrm>
            <a:off x="7103257" y="2333946"/>
            <a:ext cx="2071350" cy="523220"/>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Negation</a:t>
            </a:r>
          </a:p>
        </p:txBody>
      </p:sp>
      <p:pic>
        <p:nvPicPr>
          <p:cNvPr id="16" name="Picture 15">
            <a:extLst>
              <a:ext uri="{FF2B5EF4-FFF2-40B4-BE49-F238E27FC236}">
                <a16:creationId xmlns:a16="http://schemas.microsoft.com/office/drawing/2014/main" id="{844B4B9C-10EB-EC4C-ADFE-B1F7204770E9}"/>
              </a:ext>
            </a:extLst>
          </p:cNvPr>
          <p:cNvPicPr>
            <a:picLocks noChangeAspect="1"/>
          </p:cNvPicPr>
          <p:nvPr/>
        </p:nvPicPr>
        <p:blipFill>
          <a:blip r:embed="rId4"/>
          <a:stretch>
            <a:fillRect/>
          </a:stretch>
        </p:blipFill>
        <p:spPr>
          <a:xfrm>
            <a:off x="4407579" y="608010"/>
            <a:ext cx="796434" cy="1879695"/>
          </a:xfrm>
          <a:prstGeom prst="rect">
            <a:avLst/>
          </a:prstGeom>
        </p:spPr>
      </p:pic>
      <p:sp>
        <p:nvSpPr>
          <p:cNvPr id="17" name="Rectangle 16">
            <a:extLst>
              <a:ext uri="{FF2B5EF4-FFF2-40B4-BE49-F238E27FC236}">
                <a16:creationId xmlns:a16="http://schemas.microsoft.com/office/drawing/2014/main" id="{96BBCD77-5201-B340-9D5E-BE7890CF9C41}"/>
              </a:ext>
            </a:extLst>
          </p:cNvPr>
          <p:cNvSpPr/>
          <p:nvPr/>
        </p:nvSpPr>
        <p:spPr>
          <a:xfrm>
            <a:off x="309699" y="3122416"/>
            <a:ext cx="1936082" cy="954107"/>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History Transitions</a:t>
            </a:r>
          </a:p>
        </p:txBody>
      </p:sp>
      <p:sp>
        <p:nvSpPr>
          <p:cNvPr id="18" name="Rectangle 17">
            <a:extLst>
              <a:ext uri="{FF2B5EF4-FFF2-40B4-BE49-F238E27FC236}">
                <a16:creationId xmlns:a16="http://schemas.microsoft.com/office/drawing/2014/main" id="{4B5D78BA-DE23-2648-8E43-BFCF81A81157}"/>
              </a:ext>
            </a:extLst>
          </p:cNvPr>
          <p:cNvSpPr/>
          <p:nvPr/>
        </p:nvSpPr>
        <p:spPr>
          <a:xfrm>
            <a:off x="3371904" y="3599470"/>
            <a:ext cx="2235768" cy="523220"/>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 Immediacy</a:t>
            </a:r>
          </a:p>
        </p:txBody>
      </p:sp>
      <p:sp>
        <p:nvSpPr>
          <p:cNvPr id="19" name="Rectangle 18">
            <a:extLst>
              <a:ext uri="{FF2B5EF4-FFF2-40B4-BE49-F238E27FC236}">
                <a16:creationId xmlns:a16="http://schemas.microsoft.com/office/drawing/2014/main" id="{7E4DF1A0-427C-B84D-BD30-039BF3D4F001}"/>
              </a:ext>
            </a:extLst>
          </p:cNvPr>
          <p:cNvSpPr/>
          <p:nvPr/>
        </p:nvSpPr>
        <p:spPr>
          <a:xfrm>
            <a:off x="3272510" y="4872283"/>
            <a:ext cx="2235768" cy="523220"/>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II. Mediation</a:t>
            </a:r>
          </a:p>
        </p:txBody>
      </p:sp>
      <p:sp>
        <p:nvSpPr>
          <p:cNvPr id="20" name="Rectangle 19">
            <a:extLst>
              <a:ext uri="{FF2B5EF4-FFF2-40B4-BE49-F238E27FC236}">
                <a16:creationId xmlns:a16="http://schemas.microsoft.com/office/drawing/2014/main" id="{670F53F3-59F1-D54E-B164-4996A9862866}"/>
              </a:ext>
            </a:extLst>
          </p:cNvPr>
          <p:cNvSpPr/>
          <p:nvPr/>
        </p:nvSpPr>
        <p:spPr>
          <a:xfrm>
            <a:off x="3289695" y="5426173"/>
            <a:ext cx="2235768" cy="954107"/>
          </a:xfrm>
          <a:prstGeom prst="rect">
            <a:avLst/>
          </a:prstGeom>
          <a:noFill/>
        </p:spPr>
        <p:txBody>
          <a:bodyPr wrap="square" lIns="91440" tIns="45720" rIns="91440" bIns="45720">
            <a:spAutoFit/>
          </a:bodyPr>
          <a:lstStyle/>
          <a:p>
            <a:pPr algn="ctr"/>
            <a:r>
              <a:rPr lang="en-US" sz="28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III. Mediated Immediacy</a:t>
            </a:r>
          </a:p>
        </p:txBody>
      </p:sp>
      <p:sp>
        <p:nvSpPr>
          <p:cNvPr id="21" name="TextBox 20">
            <a:extLst>
              <a:ext uri="{FF2B5EF4-FFF2-40B4-BE49-F238E27FC236}">
                <a16:creationId xmlns:a16="http://schemas.microsoft.com/office/drawing/2014/main" id="{F345BBC9-28D0-4D40-A956-81299779F285}"/>
              </a:ext>
            </a:extLst>
          </p:cNvPr>
          <p:cNvSpPr txBox="1"/>
          <p:nvPr/>
        </p:nvSpPr>
        <p:spPr>
          <a:xfrm>
            <a:off x="6169576" y="82790"/>
            <a:ext cx="2974424" cy="1754326"/>
          </a:xfrm>
          <a:prstGeom prst="rect">
            <a:avLst/>
          </a:prstGeom>
          <a:noFill/>
        </p:spPr>
        <p:txBody>
          <a:bodyPr wrap="square" rtlCol="0">
            <a:spAutoFit/>
          </a:bodyPr>
          <a:lstStyle/>
          <a:p>
            <a:pPr algn="r"/>
            <a:r>
              <a:rPr lang="en-US" dirty="0"/>
              <a:t>RESULT: A Leap of logic for Business Modeling  to reach Existential &amp; impossible Leap to </a:t>
            </a:r>
            <a:r>
              <a:rPr lang="en-US" b="1" i="1" dirty="0"/>
              <a:t>I. Immediacy-Existence </a:t>
            </a:r>
            <a:r>
              <a:rPr lang="en-US" dirty="0"/>
              <a:t>or Quantum Leap to go Beyond to </a:t>
            </a:r>
            <a:r>
              <a:rPr lang="en-US" b="1" i="1" dirty="0"/>
              <a:t>II and III</a:t>
            </a:r>
            <a:r>
              <a:rPr lang="en-US" dirty="0"/>
              <a:t>.</a:t>
            </a:r>
          </a:p>
        </p:txBody>
      </p:sp>
      <p:pic>
        <p:nvPicPr>
          <p:cNvPr id="22" name="Picture 21">
            <a:extLst>
              <a:ext uri="{FF2B5EF4-FFF2-40B4-BE49-F238E27FC236}">
                <a16:creationId xmlns:a16="http://schemas.microsoft.com/office/drawing/2014/main" id="{A3F2EA95-76C6-F34F-820F-F40D15200E27}"/>
              </a:ext>
            </a:extLst>
          </p:cNvPr>
          <p:cNvPicPr>
            <a:picLocks noChangeAspect="1"/>
          </p:cNvPicPr>
          <p:nvPr/>
        </p:nvPicPr>
        <p:blipFill>
          <a:blip r:embed="rId5"/>
          <a:stretch>
            <a:fillRect/>
          </a:stretch>
        </p:blipFill>
        <p:spPr>
          <a:xfrm>
            <a:off x="3371617" y="434644"/>
            <a:ext cx="1056320" cy="346731"/>
          </a:xfrm>
          <a:prstGeom prst="rect">
            <a:avLst/>
          </a:prstGeom>
        </p:spPr>
      </p:pic>
      <p:pic>
        <p:nvPicPr>
          <p:cNvPr id="23" name="Picture 22">
            <a:extLst>
              <a:ext uri="{FF2B5EF4-FFF2-40B4-BE49-F238E27FC236}">
                <a16:creationId xmlns:a16="http://schemas.microsoft.com/office/drawing/2014/main" id="{16315BA3-C116-9549-B362-1AE25D07C5FA}"/>
              </a:ext>
            </a:extLst>
          </p:cNvPr>
          <p:cNvPicPr>
            <a:picLocks noChangeAspect="1"/>
          </p:cNvPicPr>
          <p:nvPr/>
        </p:nvPicPr>
        <p:blipFill>
          <a:blip r:embed="rId6"/>
          <a:stretch>
            <a:fillRect/>
          </a:stretch>
        </p:blipFill>
        <p:spPr>
          <a:xfrm>
            <a:off x="582441" y="2195238"/>
            <a:ext cx="1017759" cy="400318"/>
          </a:xfrm>
          <a:prstGeom prst="rect">
            <a:avLst/>
          </a:prstGeom>
        </p:spPr>
      </p:pic>
      <p:pic>
        <p:nvPicPr>
          <p:cNvPr id="24" name="Picture 23">
            <a:extLst>
              <a:ext uri="{FF2B5EF4-FFF2-40B4-BE49-F238E27FC236}">
                <a16:creationId xmlns:a16="http://schemas.microsoft.com/office/drawing/2014/main" id="{A96829C7-DFF0-7048-B509-CD95BBE9F0E5}"/>
              </a:ext>
            </a:extLst>
          </p:cNvPr>
          <p:cNvPicPr>
            <a:picLocks noChangeAspect="1"/>
          </p:cNvPicPr>
          <p:nvPr/>
        </p:nvPicPr>
        <p:blipFill>
          <a:blip r:embed="rId7"/>
          <a:stretch>
            <a:fillRect/>
          </a:stretch>
        </p:blipFill>
        <p:spPr>
          <a:xfrm>
            <a:off x="7763587" y="2027450"/>
            <a:ext cx="945182" cy="446126"/>
          </a:xfrm>
          <a:prstGeom prst="rect">
            <a:avLst/>
          </a:prstGeom>
        </p:spPr>
      </p:pic>
      <p:pic>
        <p:nvPicPr>
          <p:cNvPr id="25" name="Picture 24">
            <a:extLst>
              <a:ext uri="{FF2B5EF4-FFF2-40B4-BE49-F238E27FC236}">
                <a16:creationId xmlns:a16="http://schemas.microsoft.com/office/drawing/2014/main" id="{D3F5C1E8-CBC5-FC46-9C01-D7704BF3FB86}"/>
              </a:ext>
            </a:extLst>
          </p:cNvPr>
          <p:cNvPicPr>
            <a:picLocks noChangeAspect="1"/>
          </p:cNvPicPr>
          <p:nvPr/>
        </p:nvPicPr>
        <p:blipFill>
          <a:blip r:embed="rId8"/>
          <a:stretch>
            <a:fillRect/>
          </a:stretch>
        </p:blipFill>
        <p:spPr>
          <a:xfrm>
            <a:off x="3861360" y="4557925"/>
            <a:ext cx="1035050" cy="374650"/>
          </a:xfrm>
          <a:prstGeom prst="rect">
            <a:avLst/>
          </a:prstGeom>
        </p:spPr>
      </p:pic>
      <p:pic>
        <p:nvPicPr>
          <p:cNvPr id="26" name="Picture 25">
            <a:extLst>
              <a:ext uri="{FF2B5EF4-FFF2-40B4-BE49-F238E27FC236}">
                <a16:creationId xmlns:a16="http://schemas.microsoft.com/office/drawing/2014/main" id="{F88D336C-B399-FC46-874E-C9C9393711E0}"/>
              </a:ext>
            </a:extLst>
          </p:cNvPr>
          <p:cNvPicPr>
            <a:picLocks noChangeAspect="1"/>
          </p:cNvPicPr>
          <p:nvPr/>
        </p:nvPicPr>
        <p:blipFill>
          <a:blip r:embed="rId9"/>
          <a:stretch>
            <a:fillRect/>
          </a:stretch>
        </p:blipFill>
        <p:spPr>
          <a:xfrm>
            <a:off x="4459009" y="3374693"/>
            <a:ext cx="1072590" cy="385157"/>
          </a:xfrm>
          <a:prstGeom prst="rect">
            <a:avLst/>
          </a:prstGeom>
        </p:spPr>
      </p:pic>
    </p:spTree>
    <p:extLst>
      <p:ext uri="{BB962C8B-B14F-4D97-AF65-F5344CB8AC3E}">
        <p14:creationId xmlns:p14="http://schemas.microsoft.com/office/powerpoint/2010/main" val="42573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5B04F1-6759-E348-8FD1-AE5DA6C7D3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 y="324208"/>
            <a:ext cx="4401544" cy="3059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6C303A-9AC3-B544-9EEF-30F8524F56FC}"/>
              </a:ext>
            </a:extLst>
          </p:cNvPr>
          <p:cNvPicPr>
            <a:picLocks noChangeAspect="1"/>
          </p:cNvPicPr>
          <p:nvPr/>
        </p:nvPicPr>
        <p:blipFill rotWithShape="1">
          <a:blip r:embed="rId3"/>
          <a:srcRect l="2743" r="7092" b="-2"/>
          <a:stretch/>
        </p:blipFill>
        <p:spPr>
          <a:xfrm>
            <a:off x="342901" y="3856493"/>
            <a:ext cx="3886200" cy="2424478"/>
          </a:xfrm>
          <a:prstGeom prst="rect">
            <a:avLst/>
          </a:prstGeom>
        </p:spPr>
      </p:pic>
      <p:sp>
        <p:nvSpPr>
          <p:cNvPr id="71" name="Rectangle 7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42796D-336F-7349-AE18-9AEEF204C6D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CB0B10C-1642-FC46-B864-C0A2CDEA0834}" type="slidenum">
              <a:rPr lang="en-US" sz="1200" smtClean="0"/>
              <a:pPr>
                <a:spcAft>
                  <a:spcPts val="600"/>
                </a:spcAft>
              </a:pPr>
              <a:t>17</a:t>
            </a:fld>
            <a:endParaRPr lang="en-US" sz="1200"/>
          </a:p>
        </p:txBody>
      </p:sp>
      <p:pic>
        <p:nvPicPr>
          <p:cNvPr id="8" name="Picture 7">
            <a:extLst>
              <a:ext uri="{FF2B5EF4-FFF2-40B4-BE49-F238E27FC236}">
                <a16:creationId xmlns:a16="http://schemas.microsoft.com/office/drawing/2014/main" id="{A789951A-586B-2145-BD6D-7F80B87EB76D}"/>
              </a:ext>
            </a:extLst>
          </p:cNvPr>
          <p:cNvPicPr>
            <a:picLocks noChangeAspect="1"/>
          </p:cNvPicPr>
          <p:nvPr/>
        </p:nvPicPr>
        <p:blipFill rotWithShape="1">
          <a:blip r:embed="rId4"/>
          <a:srcRect l="18489" t="6666" r="15251" b="46459"/>
          <a:stretch/>
        </p:blipFill>
        <p:spPr>
          <a:xfrm>
            <a:off x="4674871" y="932170"/>
            <a:ext cx="4457699" cy="4461128"/>
          </a:xfrm>
          <a:prstGeom prst="rect">
            <a:avLst/>
          </a:prstGeom>
        </p:spPr>
      </p:pic>
    </p:spTree>
    <p:extLst>
      <p:ext uri="{BB962C8B-B14F-4D97-AF65-F5344CB8AC3E}">
        <p14:creationId xmlns:p14="http://schemas.microsoft.com/office/powerpoint/2010/main" val="2208622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3578B-2025-2D47-84CA-001FAB07EC19}"/>
              </a:ext>
            </a:extLst>
          </p:cNvPr>
          <p:cNvSpPr>
            <a:spLocks noGrp="1"/>
          </p:cNvSpPr>
          <p:nvPr>
            <p:ph type="sldNum" sz="quarter" idx="12"/>
          </p:nvPr>
        </p:nvSpPr>
        <p:spPr/>
        <p:txBody>
          <a:bodyPr/>
          <a:lstStyle/>
          <a:p>
            <a:fld id="{2CB0B10C-1642-FC46-B864-C0A2CDEA0834}" type="slidenum">
              <a:rPr lang="en-CH" smtClean="0"/>
              <a:t>18</a:t>
            </a:fld>
            <a:endParaRPr lang="en-CH"/>
          </a:p>
        </p:txBody>
      </p:sp>
      <p:pic>
        <p:nvPicPr>
          <p:cNvPr id="6" name="Picture 5">
            <a:extLst>
              <a:ext uri="{FF2B5EF4-FFF2-40B4-BE49-F238E27FC236}">
                <a16:creationId xmlns:a16="http://schemas.microsoft.com/office/drawing/2014/main" id="{930D17FC-F070-EB4A-BAB3-D6EF0C836B51}"/>
              </a:ext>
            </a:extLst>
          </p:cNvPr>
          <p:cNvPicPr>
            <a:picLocks noChangeAspect="1"/>
          </p:cNvPicPr>
          <p:nvPr/>
        </p:nvPicPr>
        <p:blipFill rotWithShape="1">
          <a:blip r:embed="rId3"/>
          <a:srcRect l="30159" t="2972" r="29206" b="17806"/>
          <a:stretch/>
        </p:blipFill>
        <p:spPr>
          <a:xfrm>
            <a:off x="2365829" y="136525"/>
            <a:ext cx="6164255" cy="5851226"/>
          </a:xfrm>
          <a:prstGeom prst="rect">
            <a:avLst/>
          </a:prstGeom>
        </p:spPr>
      </p:pic>
      <p:pic>
        <p:nvPicPr>
          <p:cNvPr id="5" name="Picture 4">
            <a:extLst>
              <a:ext uri="{FF2B5EF4-FFF2-40B4-BE49-F238E27FC236}">
                <a16:creationId xmlns:a16="http://schemas.microsoft.com/office/drawing/2014/main" id="{1FD1038E-B993-4A4E-9F6F-70E5E57E7952}"/>
              </a:ext>
            </a:extLst>
          </p:cNvPr>
          <p:cNvPicPr>
            <a:picLocks noChangeAspect="1"/>
          </p:cNvPicPr>
          <p:nvPr/>
        </p:nvPicPr>
        <p:blipFill rotWithShape="1">
          <a:blip r:embed="rId4"/>
          <a:srcRect l="2638" t="12234" r="36300" b="47629"/>
          <a:stretch/>
        </p:blipFill>
        <p:spPr>
          <a:xfrm>
            <a:off x="2528047" y="136524"/>
            <a:ext cx="6002037" cy="5617289"/>
          </a:xfrm>
          <a:prstGeom prst="rect">
            <a:avLst/>
          </a:prstGeom>
        </p:spPr>
      </p:pic>
      <p:pic>
        <p:nvPicPr>
          <p:cNvPr id="8" name="Picture 7">
            <a:extLst>
              <a:ext uri="{FF2B5EF4-FFF2-40B4-BE49-F238E27FC236}">
                <a16:creationId xmlns:a16="http://schemas.microsoft.com/office/drawing/2014/main" id="{B134A159-67B5-2049-987E-5B47F7421A44}"/>
              </a:ext>
            </a:extLst>
          </p:cNvPr>
          <p:cNvPicPr>
            <a:picLocks noChangeAspect="1"/>
          </p:cNvPicPr>
          <p:nvPr/>
        </p:nvPicPr>
        <p:blipFill rotWithShape="1">
          <a:blip r:embed="rId5"/>
          <a:srcRect l="25279" t="25705" r="22532" b="40756"/>
          <a:stretch/>
        </p:blipFill>
        <p:spPr>
          <a:xfrm>
            <a:off x="2365829" y="-55913"/>
            <a:ext cx="6464720" cy="5929446"/>
          </a:xfrm>
          <a:prstGeom prst="rect">
            <a:avLst/>
          </a:prstGeom>
        </p:spPr>
      </p:pic>
      <p:pic>
        <p:nvPicPr>
          <p:cNvPr id="7" name="Picture 6">
            <a:extLst>
              <a:ext uri="{FF2B5EF4-FFF2-40B4-BE49-F238E27FC236}">
                <a16:creationId xmlns:a16="http://schemas.microsoft.com/office/drawing/2014/main" id="{5380C956-C4A3-4A4B-BA5A-900C2A4BCC24}"/>
              </a:ext>
            </a:extLst>
          </p:cNvPr>
          <p:cNvPicPr>
            <a:picLocks noChangeAspect="1"/>
          </p:cNvPicPr>
          <p:nvPr/>
        </p:nvPicPr>
        <p:blipFill rotWithShape="1">
          <a:blip r:embed="rId6"/>
          <a:srcRect l="149" r="149"/>
          <a:stretch/>
        </p:blipFill>
        <p:spPr>
          <a:xfrm>
            <a:off x="2453910" y="-65582"/>
            <a:ext cx="6615939" cy="5948784"/>
          </a:xfrm>
          <a:prstGeom prst="rect">
            <a:avLst/>
          </a:prstGeom>
        </p:spPr>
      </p:pic>
      <p:pic>
        <p:nvPicPr>
          <p:cNvPr id="9" name="Picture 8">
            <a:extLst>
              <a:ext uri="{FF2B5EF4-FFF2-40B4-BE49-F238E27FC236}">
                <a16:creationId xmlns:a16="http://schemas.microsoft.com/office/drawing/2014/main" id="{1843CBC8-A80A-8C45-8C7C-B24B6C5F92B9}"/>
              </a:ext>
            </a:extLst>
          </p:cNvPr>
          <p:cNvPicPr>
            <a:picLocks noChangeAspect="1"/>
          </p:cNvPicPr>
          <p:nvPr/>
        </p:nvPicPr>
        <p:blipFill rotWithShape="1">
          <a:blip r:embed="rId7"/>
          <a:srcRect l="17971" t="31634" r="18722" b="4314"/>
          <a:stretch/>
        </p:blipFill>
        <p:spPr>
          <a:xfrm>
            <a:off x="2365829" y="22177"/>
            <a:ext cx="6861514" cy="6053333"/>
          </a:xfrm>
          <a:prstGeom prst="rect">
            <a:avLst/>
          </a:prstGeom>
        </p:spPr>
      </p:pic>
      <p:pic>
        <p:nvPicPr>
          <p:cNvPr id="10" name="Picture 9">
            <a:extLst>
              <a:ext uri="{FF2B5EF4-FFF2-40B4-BE49-F238E27FC236}">
                <a16:creationId xmlns:a16="http://schemas.microsoft.com/office/drawing/2014/main" id="{1445B011-8A7F-0244-81D3-35504D1B60CF}"/>
              </a:ext>
            </a:extLst>
          </p:cNvPr>
          <p:cNvPicPr>
            <a:picLocks noChangeAspect="1"/>
          </p:cNvPicPr>
          <p:nvPr/>
        </p:nvPicPr>
        <p:blipFill rotWithShape="1">
          <a:blip r:embed="rId8"/>
          <a:srcRect l="13337" t="16863" r="13058" b="31960"/>
          <a:stretch/>
        </p:blipFill>
        <p:spPr>
          <a:xfrm>
            <a:off x="2537253" y="139443"/>
            <a:ext cx="6606747" cy="5936067"/>
          </a:xfrm>
          <a:prstGeom prst="rect">
            <a:avLst/>
          </a:prstGeom>
        </p:spPr>
      </p:pic>
      <p:sp>
        <p:nvSpPr>
          <p:cNvPr id="13" name="Rounded Rectangle 11">
            <a:extLst>
              <a:ext uri="{FF2B5EF4-FFF2-40B4-BE49-F238E27FC236}">
                <a16:creationId xmlns:a16="http://schemas.microsoft.com/office/drawing/2014/main" id="{DF6C7605-5D00-664B-903F-D534B5D66760}"/>
              </a:ext>
            </a:extLst>
          </p:cNvPr>
          <p:cNvSpPr/>
          <p:nvPr/>
        </p:nvSpPr>
        <p:spPr>
          <a:xfrm>
            <a:off x="-8926" y="4295933"/>
            <a:ext cx="1553538" cy="182976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14" name="TextBox 13">
            <a:extLst>
              <a:ext uri="{FF2B5EF4-FFF2-40B4-BE49-F238E27FC236}">
                <a16:creationId xmlns:a16="http://schemas.microsoft.com/office/drawing/2014/main" id="{578191FE-623C-174B-90BB-E6C635A6AF4A}"/>
              </a:ext>
            </a:extLst>
          </p:cNvPr>
          <p:cNvSpPr txBox="1"/>
          <p:nvPr/>
        </p:nvSpPr>
        <p:spPr>
          <a:xfrm>
            <a:off x="83372" y="4856870"/>
            <a:ext cx="1409667" cy="707886"/>
          </a:xfrm>
          <a:prstGeom prst="rect">
            <a:avLst/>
          </a:prstGeom>
          <a:noFill/>
        </p:spPr>
        <p:txBody>
          <a:bodyPr wrap="square" rtlCol="0">
            <a:spAutoFit/>
          </a:bodyPr>
          <a:lstStyle/>
          <a:p>
            <a:r>
              <a:rPr lang="en-US" sz="2000" b="1" dirty="0">
                <a:solidFill>
                  <a:schemeClr val="bg1"/>
                </a:solidFill>
              </a:rPr>
              <a:t>Overview </a:t>
            </a:r>
            <a:br>
              <a:rPr lang="en-US" sz="2000" b="1" dirty="0">
                <a:solidFill>
                  <a:schemeClr val="bg1"/>
                </a:solidFill>
              </a:rPr>
            </a:br>
            <a:r>
              <a:rPr lang="en-US" sz="2000" b="1" dirty="0">
                <a:solidFill>
                  <a:schemeClr val="bg1"/>
                </a:solidFill>
              </a:rPr>
              <a:t>7 Processes</a:t>
            </a:r>
          </a:p>
        </p:txBody>
      </p:sp>
      <p:pic>
        <p:nvPicPr>
          <p:cNvPr id="15" name="Picture 14">
            <a:extLst>
              <a:ext uri="{FF2B5EF4-FFF2-40B4-BE49-F238E27FC236}">
                <a16:creationId xmlns:a16="http://schemas.microsoft.com/office/drawing/2014/main" id="{55774076-F448-9942-B841-034945C99E68}"/>
              </a:ext>
            </a:extLst>
          </p:cNvPr>
          <p:cNvPicPr>
            <a:picLocks noChangeAspect="1"/>
          </p:cNvPicPr>
          <p:nvPr/>
        </p:nvPicPr>
        <p:blipFill rotWithShape="1">
          <a:blip r:embed="rId9"/>
          <a:srcRect l="15926" t="21333" r="3057" b="32317"/>
          <a:stretch/>
        </p:blipFill>
        <p:spPr>
          <a:xfrm>
            <a:off x="1967413" y="163094"/>
            <a:ext cx="7064232" cy="5929446"/>
          </a:xfrm>
          <a:prstGeom prst="rect">
            <a:avLst/>
          </a:prstGeom>
        </p:spPr>
      </p:pic>
      <p:pic>
        <p:nvPicPr>
          <p:cNvPr id="16" name="Picture 15">
            <a:extLst>
              <a:ext uri="{FF2B5EF4-FFF2-40B4-BE49-F238E27FC236}">
                <a16:creationId xmlns:a16="http://schemas.microsoft.com/office/drawing/2014/main" id="{8926D039-4ACE-EF4D-870F-F2C172F60B21}"/>
              </a:ext>
            </a:extLst>
          </p:cNvPr>
          <p:cNvPicPr>
            <a:picLocks noChangeAspect="1"/>
          </p:cNvPicPr>
          <p:nvPr/>
        </p:nvPicPr>
        <p:blipFill rotWithShape="1">
          <a:blip r:embed="rId10"/>
          <a:srcRect l="20334" t="26863" r="11378" b="22549"/>
          <a:stretch/>
        </p:blipFill>
        <p:spPr>
          <a:xfrm>
            <a:off x="1943028" y="0"/>
            <a:ext cx="7258924" cy="6901405"/>
          </a:xfrm>
          <a:prstGeom prst="rect">
            <a:avLst/>
          </a:prstGeom>
        </p:spPr>
      </p:pic>
      <p:pic>
        <p:nvPicPr>
          <p:cNvPr id="19" name="Picture 18">
            <a:extLst>
              <a:ext uri="{FF2B5EF4-FFF2-40B4-BE49-F238E27FC236}">
                <a16:creationId xmlns:a16="http://schemas.microsoft.com/office/drawing/2014/main" id="{B4B6228B-6666-8642-9679-B5A75B7D207B}"/>
              </a:ext>
            </a:extLst>
          </p:cNvPr>
          <p:cNvPicPr>
            <a:picLocks noChangeAspect="1"/>
          </p:cNvPicPr>
          <p:nvPr/>
        </p:nvPicPr>
        <p:blipFill rotWithShape="1">
          <a:blip r:embed="rId11"/>
          <a:srcRect l="23906" t="20100" r="34191" b="33134"/>
          <a:stretch/>
        </p:blipFill>
        <p:spPr>
          <a:xfrm>
            <a:off x="1943028" y="0"/>
            <a:ext cx="7258924" cy="6901405"/>
          </a:xfrm>
          <a:prstGeom prst="rect">
            <a:avLst/>
          </a:prstGeom>
        </p:spPr>
      </p:pic>
    </p:spTree>
    <p:extLst>
      <p:ext uri="{BB962C8B-B14F-4D97-AF65-F5344CB8AC3E}">
        <p14:creationId xmlns:p14="http://schemas.microsoft.com/office/powerpoint/2010/main" val="2552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dissolv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A8853A-8698-6A49-AD85-B4D473C3B656}"/>
              </a:ext>
            </a:extLst>
          </p:cNvPr>
          <p:cNvSpPr>
            <a:spLocks noGrp="1"/>
          </p:cNvSpPr>
          <p:nvPr>
            <p:ph type="sldNum" sz="quarter" idx="12"/>
          </p:nvPr>
        </p:nvSpPr>
        <p:spPr/>
        <p:txBody>
          <a:bodyPr/>
          <a:lstStyle/>
          <a:p>
            <a:fld id="{2CB0B10C-1642-FC46-B864-C0A2CDEA0834}" type="slidenum">
              <a:rPr lang="en-CH" smtClean="0"/>
              <a:t>19</a:t>
            </a:fld>
            <a:endParaRPr lang="en-CH"/>
          </a:p>
        </p:txBody>
      </p:sp>
      <p:pic>
        <p:nvPicPr>
          <p:cNvPr id="8" name="Picture 7" descr="Diagram&#10;&#10;Description automatically generated">
            <a:extLst>
              <a:ext uri="{FF2B5EF4-FFF2-40B4-BE49-F238E27FC236}">
                <a16:creationId xmlns:a16="http://schemas.microsoft.com/office/drawing/2014/main" id="{AF98160C-67C8-224E-8537-0E58AB0C2DC9}"/>
              </a:ext>
            </a:extLst>
          </p:cNvPr>
          <p:cNvPicPr>
            <a:picLocks noChangeAspect="1"/>
          </p:cNvPicPr>
          <p:nvPr/>
        </p:nvPicPr>
        <p:blipFill>
          <a:blip r:embed="rId2"/>
          <a:stretch>
            <a:fillRect/>
          </a:stretch>
        </p:blipFill>
        <p:spPr>
          <a:xfrm>
            <a:off x="0" y="179838"/>
            <a:ext cx="9144000" cy="6498323"/>
          </a:xfrm>
          <a:prstGeom prst="rect">
            <a:avLst/>
          </a:prstGeom>
        </p:spPr>
      </p:pic>
      <p:pic>
        <p:nvPicPr>
          <p:cNvPr id="2" name="Picture 1">
            <a:extLst>
              <a:ext uri="{FF2B5EF4-FFF2-40B4-BE49-F238E27FC236}">
                <a16:creationId xmlns:a16="http://schemas.microsoft.com/office/drawing/2014/main" id="{CC06A3EA-A100-4A4D-B564-8E112AC649F9}"/>
              </a:ext>
            </a:extLst>
          </p:cNvPr>
          <p:cNvPicPr>
            <a:picLocks noChangeAspect="1"/>
          </p:cNvPicPr>
          <p:nvPr/>
        </p:nvPicPr>
        <p:blipFill>
          <a:blip r:embed="rId3"/>
          <a:stretch>
            <a:fillRect/>
          </a:stretch>
        </p:blipFill>
        <p:spPr>
          <a:xfrm>
            <a:off x="6553741" y="2864418"/>
            <a:ext cx="2540000" cy="3835400"/>
          </a:xfrm>
          <a:prstGeom prst="rect">
            <a:avLst/>
          </a:prstGeom>
        </p:spPr>
      </p:pic>
    </p:spTree>
    <p:extLst>
      <p:ext uri="{BB962C8B-B14F-4D97-AF65-F5344CB8AC3E}">
        <p14:creationId xmlns:p14="http://schemas.microsoft.com/office/powerpoint/2010/main" val="96615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32FB-D809-0646-86CF-D925F01DBD5D}"/>
              </a:ext>
            </a:extLst>
          </p:cNvPr>
          <p:cNvSpPr>
            <a:spLocks noGrp="1"/>
          </p:cNvSpPr>
          <p:nvPr>
            <p:ph type="title"/>
          </p:nvPr>
        </p:nvSpPr>
        <p:spPr/>
        <p:txBody>
          <a:bodyPr/>
          <a:lstStyle/>
          <a:p>
            <a:pPr algn="ctr"/>
            <a:r>
              <a:rPr lang="en-US" dirty="0"/>
              <a:t>MAIN QUESTION FOR THIS SEMINAR</a:t>
            </a:r>
          </a:p>
        </p:txBody>
      </p:sp>
      <p:sp>
        <p:nvSpPr>
          <p:cNvPr id="3" name="Content Placeholder 2">
            <a:extLst>
              <a:ext uri="{FF2B5EF4-FFF2-40B4-BE49-F238E27FC236}">
                <a16:creationId xmlns:a16="http://schemas.microsoft.com/office/drawing/2014/main" id="{394FA844-99B5-F24B-A2AE-221D3C2A87AA}"/>
              </a:ext>
            </a:extLst>
          </p:cNvPr>
          <p:cNvSpPr>
            <a:spLocks noGrp="1"/>
          </p:cNvSpPr>
          <p:nvPr>
            <p:ph idx="1"/>
          </p:nvPr>
        </p:nvSpPr>
        <p:spPr/>
        <p:txBody>
          <a:bodyPr>
            <a:normAutofit lnSpcReduction="10000"/>
          </a:bodyPr>
          <a:lstStyle/>
          <a:p>
            <a:pPr marL="0" indent="0" algn="ctr">
              <a:buNone/>
            </a:pPr>
            <a:r>
              <a:rPr lang="en-US" sz="8000" dirty="0"/>
              <a:t>Where’s the Ethics in </a:t>
            </a:r>
          </a:p>
          <a:p>
            <a:pPr marL="0" indent="0" algn="ctr">
              <a:buNone/>
            </a:pPr>
            <a:r>
              <a:rPr lang="en-US" sz="8000" dirty="0"/>
              <a:t>Business Modeling?</a:t>
            </a:r>
          </a:p>
        </p:txBody>
      </p:sp>
      <p:sp>
        <p:nvSpPr>
          <p:cNvPr id="4" name="Slide Number Placeholder 3">
            <a:extLst>
              <a:ext uri="{FF2B5EF4-FFF2-40B4-BE49-F238E27FC236}">
                <a16:creationId xmlns:a16="http://schemas.microsoft.com/office/drawing/2014/main" id="{0F321DF7-A59A-424F-BB60-0B4CF6F91AD7}"/>
              </a:ext>
            </a:extLst>
          </p:cNvPr>
          <p:cNvSpPr>
            <a:spLocks noGrp="1"/>
          </p:cNvSpPr>
          <p:nvPr>
            <p:ph type="sldNum" sz="quarter" idx="12"/>
          </p:nvPr>
        </p:nvSpPr>
        <p:spPr/>
        <p:txBody>
          <a:bodyPr/>
          <a:lstStyle/>
          <a:p>
            <a:fld id="{2CB0B10C-1642-FC46-B864-C0A2CDEA0834}" type="slidenum">
              <a:rPr lang="en-CH" smtClean="0"/>
              <a:t>2</a:t>
            </a:fld>
            <a:endParaRPr lang="en-CH"/>
          </a:p>
        </p:txBody>
      </p:sp>
    </p:spTree>
    <p:extLst>
      <p:ext uri="{BB962C8B-B14F-4D97-AF65-F5344CB8AC3E}">
        <p14:creationId xmlns:p14="http://schemas.microsoft.com/office/powerpoint/2010/main" val="2010005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594E-C07F-1C45-AE4D-A66D0A88EC8E}"/>
              </a:ext>
            </a:extLst>
          </p:cNvPr>
          <p:cNvSpPr>
            <a:spLocks noGrp="1"/>
          </p:cNvSpPr>
          <p:nvPr>
            <p:ph type="title"/>
          </p:nvPr>
        </p:nvSpPr>
        <p:spPr>
          <a:xfrm>
            <a:off x="897492" y="291323"/>
            <a:ext cx="7346728" cy="566428"/>
          </a:xfrm>
        </p:spPr>
        <p:txBody>
          <a:bodyPr vert="horz" lIns="91440" tIns="45720" rIns="91440" bIns="45720" rtlCol="0" anchor="b">
            <a:normAutofit fontScale="90000"/>
          </a:bodyPr>
          <a:lstStyle/>
          <a:p>
            <a:pPr algn="ctr" defTabSz="914400"/>
            <a:r>
              <a:rPr lang="en-US" sz="4200" dirty="0"/>
              <a:t>Kierkegaard &amp; Socrates </a:t>
            </a:r>
          </a:p>
        </p:txBody>
      </p:sp>
      <p:pic>
        <p:nvPicPr>
          <p:cNvPr id="8" name="Picture 7" descr="A statue of a person&#10;&#10;Description automatically generated with medium confidence">
            <a:extLst>
              <a:ext uri="{FF2B5EF4-FFF2-40B4-BE49-F238E27FC236}">
                <a16:creationId xmlns:a16="http://schemas.microsoft.com/office/drawing/2014/main" id="{D6523C6F-3283-9347-8828-B76CECB863FD}"/>
              </a:ext>
            </a:extLst>
          </p:cNvPr>
          <p:cNvPicPr>
            <a:picLocks noChangeAspect="1"/>
          </p:cNvPicPr>
          <p:nvPr/>
        </p:nvPicPr>
        <p:blipFill>
          <a:blip r:embed="rId2"/>
          <a:stretch>
            <a:fillRect/>
          </a:stretch>
        </p:blipFill>
        <p:spPr>
          <a:xfrm>
            <a:off x="7434200" y="644152"/>
            <a:ext cx="1601765" cy="2534023"/>
          </a:xfrm>
          <a:prstGeom prst="rect">
            <a:avLst/>
          </a:prstGeom>
        </p:spPr>
      </p:pic>
      <p:pic>
        <p:nvPicPr>
          <p:cNvPr id="7" name="Picture 6">
            <a:extLst>
              <a:ext uri="{FF2B5EF4-FFF2-40B4-BE49-F238E27FC236}">
                <a16:creationId xmlns:a16="http://schemas.microsoft.com/office/drawing/2014/main" id="{A111D8BF-7785-CD49-9E6A-DCEEB09CB5F5}"/>
              </a:ext>
            </a:extLst>
          </p:cNvPr>
          <p:cNvPicPr>
            <a:picLocks noChangeAspect="1"/>
          </p:cNvPicPr>
          <p:nvPr/>
        </p:nvPicPr>
        <p:blipFill rotWithShape="1">
          <a:blip r:embed="rId3"/>
          <a:srcRect l="31525" t="38039" r="27334" b="16020"/>
          <a:stretch/>
        </p:blipFill>
        <p:spPr>
          <a:xfrm>
            <a:off x="1875759" y="857751"/>
            <a:ext cx="5557298" cy="5939588"/>
          </a:xfrm>
          <a:prstGeom prst="rect">
            <a:avLst/>
          </a:prstGeom>
        </p:spPr>
      </p:pic>
      <p:pic>
        <p:nvPicPr>
          <p:cNvPr id="5" name="Picture 4">
            <a:extLst>
              <a:ext uri="{FF2B5EF4-FFF2-40B4-BE49-F238E27FC236}">
                <a16:creationId xmlns:a16="http://schemas.microsoft.com/office/drawing/2014/main" id="{882EAC31-D2DB-5249-B7F9-1EC475DD619B}"/>
              </a:ext>
            </a:extLst>
          </p:cNvPr>
          <p:cNvPicPr>
            <a:picLocks noChangeAspect="1"/>
          </p:cNvPicPr>
          <p:nvPr/>
        </p:nvPicPr>
        <p:blipFill rotWithShape="1">
          <a:blip r:embed="rId4"/>
          <a:srcRect l="23364" r="19829" b="8811"/>
          <a:stretch/>
        </p:blipFill>
        <p:spPr>
          <a:xfrm>
            <a:off x="-2287" y="1196771"/>
            <a:ext cx="1936571" cy="2410279"/>
          </a:xfrm>
          <a:prstGeom prst="rect">
            <a:avLst/>
          </a:prstGeom>
        </p:spPr>
      </p:pic>
      <p:sp>
        <p:nvSpPr>
          <p:cNvPr id="4" name="Slide Number Placeholder 3">
            <a:extLst>
              <a:ext uri="{FF2B5EF4-FFF2-40B4-BE49-F238E27FC236}">
                <a16:creationId xmlns:a16="http://schemas.microsoft.com/office/drawing/2014/main" id="{07D840BE-C0FC-4044-831E-D9B13533D8A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2CB0B10C-1642-FC46-B864-C0A2CDEA0834}" type="slidenum">
              <a:rPr lang="en-US" sz="1200" smtClean="0"/>
              <a:pPr>
                <a:spcAft>
                  <a:spcPts val="600"/>
                </a:spcAft>
              </a:pPr>
              <a:t>20</a:t>
            </a:fld>
            <a:endParaRPr lang="en-US" sz="1200"/>
          </a:p>
        </p:txBody>
      </p:sp>
      <p:pic>
        <p:nvPicPr>
          <p:cNvPr id="9" name="Picture 8">
            <a:extLst>
              <a:ext uri="{FF2B5EF4-FFF2-40B4-BE49-F238E27FC236}">
                <a16:creationId xmlns:a16="http://schemas.microsoft.com/office/drawing/2014/main" id="{AA093661-D0AA-734B-87EA-4F98EBB9CF38}"/>
              </a:ext>
            </a:extLst>
          </p:cNvPr>
          <p:cNvPicPr>
            <a:picLocks noChangeAspect="1"/>
          </p:cNvPicPr>
          <p:nvPr/>
        </p:nvPicPr>
        <p:blipFill>
          <a:blip r:embed="rId5"/>
          <a:stretch>
            <a:fillRect/>
          </a:stretch>
        </p:blipFill>
        <p:spPr>
          <a:xfrm rot="21110103">
            <a:off x="5003766" y="1154123"/>
            <a:ext cx="2592259" cy="418250"/>
          </a:xfrm>
          <a:prstGeom prst="rect">
            <a:avLst/>
          </a:prstGeom>
        </p:spPr>
      </p:pic>
      <p:pic>
        <p:nvPicPr>
          <p:cNvPr id="11" name="Picture 10">
            <a:extLst>
              <a:ext uri="{FF2B5EF4-FFF2-40B4-BE49-F238E27FC236}">
                <a16:creationId xmlns:a16="http://schemas.microsoft.com/office/drawing/2014/main" id="{03406525-3770-7B4B-9AD5-55B264E62DC1}"/>
              </a:ext>
            </a:extLst>
          </p:cNvPr>
          <p:cNvPicPr>
            <a:picLocks noChangeAspect="1"/>
          </p:cNvPicPr>
          <p:nvPr/>
        </p:nvPicPr>
        <p:blipFill>
          <a:blip r:embed="rId5"/>
          <a:stretch>
            <a:fillRect/>
          </a:stretch>
        </p:blipFill>
        <p:spPr>
          <a:xfrm rot="9561979" flipV="1">
            <a:off x="1340778" y="2719626"/>
            <a:ext cx="740327" cy="138585"/>
          </a:xfrm>
          <a:prstGeom prst="rect">
            <a:avLst/>
          </a:prstGeom>
        </p:spPr>
      </p:pic>
      <p:pic>
        <p:nvPicPr>
          <p:cNvPr id="12" name="Picture 11">
            <a:extLst>
              <a:ext uri="{FF2B5EF4-FFF2-40B4-BE49-F238E27FC236}">
                <a16:creationId xmlns:a16="http://schemas.microsoft.com/office/drawing/2014/main" id="{E05A98B1-9616-1541-B111-A9C57A61190B}"/>
              </a:ext>
            </a:extLst>
          </p:cNvPr>
          <p:cNvPicPr>
            <a:picLocks noChangeAspect="1"/>
          </p:cNvPicPr>
          <p:nvPr/>
        </p:nvPicPr>
        <p:blipFill>
          <a:blip r:embed="rId6"/>
          <a:stretch>
            <a:fillRect/>
          </a:stretch>
        </p:blipFill>
        <p:spPr>
          <a:xfrm>
            <a:off x="7486502" y="3349612"/>
            <a:ext cx="1601766" cy="2418667"/>
          </a:xfrm>
          <a:prstGeom prst="rect">
            <a:avLst/>
          </a:prstGeom>
        </p:spPr>
      </p:pic>
      <p:pic>
        <p:nvPicPr>
          <p:cNvPr id="14" name="Picture 13">
            <a:extLst>
              <a:ext uri="{FF2B5EF4-FFF2-40B4-BE49-F238E27FC236}">
                <a16:creationId xmlns:a16="http://schemas.microsoft.com/office/drawing/2014/main" id="{153BD79A-9DBC-EC44-B08F-32D64EB83789}"/>
              </a:ext>
            </a:extLst>
          </p:cNvPr>
          <p:cNvPicPr>
            <a:picLocks noChangeAspect="1"/>
          </p:cNvPicPr>
          <p:nvPr/>
        </p:nvPicPr>
        <p:blipFill>
          <a:blip r:embed="rId5"/>
          <a:stretch>
            <a:fillRect/>
          </a:stretch>
        </p:blipFill>
        <p:spPr>
          <a:xfrm rot="1021934">
            <a:off x="4725942" y="3455316"/>
            <a:ext cx="3069552" cy="418250"/>
          </a:xfrm>
          <a:prstGeom prst="rect">
            <a:avLst/>
          </a:prstGeom>
        </p:spPr>
      </p:pic>
      <p:pic>
        <p:nvPicPr>
          <p:cNvPr id="15" name="Picture 14">
            <a:extLst>
              <a:ext uri="{FF2B5EF4-FFF2-40B4-BE49-F238E27FC236}">
                <a16:creationId xmlns:a16="http://schemas.microsoft.com/office/drawing/2014/main" id="{51CD3A78-3283-3A40-8987-1C6D0F7DB2B6}"/>
              </a:ext>
            </a:extLst>
          </p:cNvPr>
          <p:cNvPicPr>
            <a:picLocks noChangeAspect="1"/>
          </p:cNvPicPr>
          <p:nvPr/>
        </p:nvPicPr>
        <p:blipFill>
          <a:blip r:embed="rId5"/>
          <a:stretch>
            <a:fillRect/>
          </a:stretch>
        </p:blipFill>
        <p:spPr>
          <a:xfrm rot="2592707">
            <a:off x="4458706" y="2600832"/>
            <a:ext cx="3699886" cy="504138"/>
          </a:xfrm>
          <a:prstGeom prst="rect">
            <a:avLst/>
          </a:prstGeom>
        </p:spPr>
      </p:pic>
      <p:pic>
        <p:nvPicPr>
          <p:cNvPr id="16" name="Picture 15">
            <a:extLst>
              <a:ext uri="{FF2B5EF4-FFF2-40B4-BE49-F238E27FC236}">
                <a16:creationId xmlns:a16="http://schemas.microsoft.com/office/drawing/2014/main" id="{C5A65918-E51E-CE44-A2F4-33901137C5C0}"/>
              </a:ext>
            </a:extLst>
          </p:cNvPr>
          <p:cNvPicPr>
            <a:picLocks noChangeAspect="1"/>
          </p:cNvPicPr>
          <p:nvPr/>
        </p:nvPicPr>
        <p:blipFill>
          <a:blip r:embed="rId5"/>
          <a:stretch>
            <a:fillRect/>
          </a:stretch>
        </p:blipFill>
        <p:spPr>
          <a:xfrm rot="20153382">
            <a:off x="5346004" y="4336519"/>
            <a:ext cx="2554170" cy="418250"/>
          </a:xfrm>
          <a:prstGeom prst="rect">
            <a:avLst/>
          </a:prstGeom>
        </p:spPr>
      </p:pic>
      <p:pic>
        <p:nvPicPr>
          <p:cNvPr id="17" name="Picture 16">
            <a:extLst>
              <a:ext uri="{FF2B5EF4-FFF2-40B4-BE49-F238E27FC236}">
                <a16:creationId xmlns:a16="http://schemas.microsoft.com/office/drawing/2014/main" id="{7E38969D-FF3E-AD4B-8B8B-23191E0A17CB}"/>
              </a:ext>
            </a:extLst>
          </p:cNvPr>
          <p:cNvPicPr>
            <a:picLocks noChangeAspect="1"/>
          </p:cNvPicPr>
          <p:nvPr/>
        </p:nvPicPr>
        <p:blipFill>
          <a:blip r:embed="rId5"/>
          <a:stretch>
            <a:fillRect/>
          </a:stretch>
        </p:blipFill>
        <p:spPr>
          <a:xfrm rot="12856446">
            <a:off x="1527342" y="3709269"/>
            <a:ext cx="2001686" cy="374704"/>
          </a:xfrm>
          <a:prstGeom prst="rect">
            <a:avLst/>
          </a:prstGeom>
        </p:spPr>
      </p:pic>
    </p:spTree>
    <p:extLst>
      <p:ext uri="{BB962C8B-B14F-4D97-AF65-F5344CB8AC3E}">
        <p14:creationId xmlns:p14="http://schemas.microsoft.com/office/powerpoint/2010/main" val="136023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4E08AE5-89FE-9C47-9D0A-208E200B8FD5}"/>
              </a:ext>
            </a:extLst>
          </p:cNvPr>
          <p:cNvPicPr/>
          <p:nvPr/>
        </p:nvPicPr>
        <p:blipFill rotWithShape="1">
          <a:blip r:embed="rId3"/>
          <a:srcRect t="4584" b="4584"/>
          <a:stretch/>
        </p:blipFill>
        <p:spPr bwMode="auto">
          <a:xfrm>
            <a:off x="2577866" y="1576045"/>
            <a:ext cx="4036715" cy="3439274"/>
          </a:xfrm>
          <a:prstGeom prst="rect">
            <a:avLst/>
          </a:prstGeom>
          <a:ln>
            <a:noFill/>
          </a:ln>
          <a:extLst>
            <a:ext uri="{53640926-AAD7-44D8-BBD7-CCE9431645EC}">
              <a14:shadowObscured xmlns:a14="http://schemas.microsoft.com/office/drawing/2010/main"/>
            </a:ext>
          </a:extLst>
        </p:spPr>
      </p:pic>
      <p:pic>
        <p:nvPicPr>
          <p:cNvPr id="14" name="Picture 6" descr="Mikhail Bakhtin - Way to Russia Guide">
            <a:extLst>
              <a:ext uri="{FF2B5EF4-FFF2-40B4-BE49-F238E27FC236}">
                <a16:creationId xmlns:a16="http://schemas.microsoft.com/office/drawing/2014/main" id="{C56EEAFB-F0AD-374A-ADC9-9E1261EF5B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88" r="25214"/>
          <a:stretch/>
        </p:blipFill>
        <p:spPr bwMode="auto">
          <a:xfrm>
            <a:off x="5996309" y="5392213"/>
            <a:ext cx="1055313" cy="1413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634F33-93DA-F44D-B762-F3E902A6CF11}"/>
              </a:ext>
            </a:extLst>
          </p:cNvPr>
          <p:cNvSpPr txBox="1"/>
          <p:nvPr/>
        </p:nvSpPr>
        <p:spPr>
          <a:xfrm>
            <a:off x="2529421" y="5034264"/>
            <a:ext cx="4706368" cy="677108"/>
          </a:xfrm>
          <a:prstGeom prst="rect">
            <a:avLst/>
          </a:prstGeom>
          <a:noFill/>
        </p:spPr>
        <p:txBody>
          <a:bodyPr wrap="square" rtlCol="0">
            <a:spAutoFit/>
          </a:bodyPr>
          <a:lstStyle/>
          <a:p>
            <a:pPr algn="ctr"/>
            <a:r>
              <a:rPr lang="en-US" sz="2000" b="1" i="1" dirty="0">
                <a:solidFill>
                  <a:srgbClr val="FF0000"/>
                </a:solidFill>
              </a:rPr>
              <a:t>Bakhtin’s</a:t>
            </a:r>
            <a:r>
              <a:rPr lang="en-US" sz="2000" dirty="0"/>
              <a:t> (1920s Moral Answerability </a:t>
            </a:r>
          </a:p>
          <a:p>
            <a:pPr algn="ctr"/>
            <a:r>
              <a:rPr lang="en-US" dirty="0"/>
              <a:t>(</a:t>
            </a:r>
            <a:r>
              <a:rPr lang="en-US" i="1" dirty="0"/>
              <a:t>to not be By-standers)</a:t>
            </a:r>
            <a:endParaRPr lang="en-US" dirty="0"/>
          </a:p>
        </p:txBody>
      </p:sp>
      <p:pic>
        <p:nvPicPr>
          <p:cNvPr id="9" name="Picture 4" descr="ierkegaard som menneske | Atlas Magasin">
            <a:extLst>
              <a:ext uri="{FF2B5EF4-FFF2-40B4-BE49-F238E27FC236}">
                <a16:creationId xmlns:a16="http://schemas.microsoft.com/office/drawing/2014/main" id="{0936B07C-BC70-5147-9DFC-AB1A420FB6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53" r="20106"/>
          <a:stretch/>
        </p:blipFill>
        <p:spPr bwMode="auto">
          <a:xfrm>
            <a:off x="7051622" y="1908019"/>
            <a:ext cx="1470735" cy="1396712"/>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3">
            <a:extLst>
              <a:ext uri="{FF2B5EF4-FFF2-40B4-BE49-F238E27FC236}">
                <a16:creationId xmlns:a16="http://schemas.microsoft.com/office/drawing/2014/main" id="{7182A6D1-0A8E-DC4B-A218-6CD3A2DD5AA3}"/>
              </a:ext>
            </a:extLst>
          </p:cNvPr>
          <p:cNvSpPr/>
          <p:nvPr/>
        </p:nvSpPr>
        <p:spPr>
          <a:xfrm>
            <a:off x="6566135" y="3304731"/>
            <a:ext cx="2351498" cy="1489061"/>
          </a:xfrm>
          <a:prstGeom prst="rect">
            <a:avLst/>
          </a:prstGeom>
          <a:noFill/>
          <a:ln w="0">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spcAft>
                <a:spcPts val="450"/>
              </a:spcAft>
            </a:pPr>
            <a:r>
              <a:rPr lang="en-US" b="1" spc="-1" dirty="0">
                <a:solidFill>
                  <a:srgbClr val="000000"/>
                </a:solidFill>
                <a:latin typeface="Calibri"/>
              </a:rPr>
              <a:t>“Its’ not about living a good life, but a true life  [an ethical life]”</a:t>
            </a:r>
            <a:endParaRPr lang="en-US" spc="-1" dirty="0">
              <a:latin typeface="Arial"/>
            </a:endParaRPr>
          </a:p>
          <a:p>
            <a:pPr algn="r">
              <a:spcAft>
                <a:spcPts val="450"/>
              </a:spcAft>
            </a:pPr>
            <a:r>
              <a:rPr lang="en-US" sz="1500" b="1" spc="-1" dirty="0">
                <a:solidFill>
                  <a:srgbClr val="FF0000"/>
                </a:solidFill>
                <a:latin typeface="Calibri"/>
              </a:rPr>
              <a:t> Søren Kierkegaard</a:t>
            </a:r>
          </a:p>
          <a:p>
            <a:pPr algn="r">
              <a:spcAft>
                <a:spcPts val="450"/>
              </a:spcAft>
            </a:pPr>
            <a:r>
              <a:rPr lang="en-US" sz="1500" b="1" spc="-1" dirty="0">
                <a:solidFill>
                  <a:srgbClr val="FF0000"/>
                </a:solidFill>
                <a:latin typeface="Calibri"/>
              </a:rPr>
              <a:t>Danish Philosopher </a:t>
            </a:r>
            <a:endParaRPr lang="en-US" sz="1500" spc="-1" dirty="0">
              <a:latin typeface="Arial"/>
            </a:endParaRPr>
          </a:p>
        </p:txBody>
      </p:sp>
      <p:pic>
        <p:nvPicPr>
          <p:cNvPr id="1028" name="Picture 4" descr="Immanuel Kant - - Biography">
            <a:extLst>
              <a:ext uri="{FF2B5EF4-FFF2-40B4-BE49-F238E27FC236}">
                <a16:creationId xmlns:a16="http://schemas.microsoft.com/office/drawing/2014/main" id="{2E739FB3-D263-D74C-9C82-15982C87D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4931" y="113132"/>
            <a:ext cx="1325455" cy="1325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3FD70A-5194-914C-986A-3A07E12E3AB0}"/>
              </a:ext>
            </a:extLst>
          </p:cNvPr>
          <p:cNvSpPr txBox="1"/>
          <p:nvPr/>
        </p:nvSpPr>
        <p:spPr>
          <a:xfrm>
            <a:off x="2198246" y="42911"/>
            <a:ext cx="5708072" cy="1292662"/>
          </a:xfrm>
          <a:prstGeom prst="rect">
            <a:avLst/>
          </a:prstGeom>
          <a:noFill/>
        </p:spPr>
        <p:txBody>
          <a:bodyPr wrap="square" rtlCol="0">
            <a:spAutoFit/>
          </a:bodyPr>
          <a:lstStyle/>
          <a:p>
            <a:pPr algn="ctr"/>
            <a:r>
              <a:rPr lang="en-US" sz="2000" i="1" dirty="0">
                <a:solidFill>
                  <a:srgbClr val="FF0000"/>
                </a:solidFill>
              </a:rPr>
              <a:t>Kant’s</a:t>
            </a:r>
            <a:r>
              <a:rPr lang="en-US" sz="2000" dirty="0"/>
              <a:t> Categorical Imperative ethics </a:t>
            </a:r>
          </a:p>
          <a:p>
            <a:pPr algn="ctr"/>
            <a:r>
              <a:rPr lang="en-US" dirty="0"/>
              <a:t>(e.g., 10 </a:t>
            </a:r>
            <a:r>
              <a:rPr lang="en-US" i="1" dirty="0"/>
              <a:t>commandments</a:t>
            </a:r>
            <a:r>
              <a:rPr lang="en-US" dirty="0"/>
              <a:t>)</a:t>
            </a:r>
          </a:p>
          <a:p>
            <a:pPr algn="ctr"/>
            <a:r>
              <a:rPr lang="en-US" sz="2000" dirty="0"/>
              <a:t>&amp;/or Utilitarian-</a:t>
            </a:r>
            <a:r>
              <a:rPr lang="en-US" sz="2000" dirty="0">
                <a:sym typeface="Wingdings" pitchFamily="2" charset="2"/>
              </a:rPr>
              <a:t></a:t>
            </a:r>
            <a:r>
              <a:rPr lang="en-US" sz="2000" i="1" dirty="0">
                <a:solidFill>
                  <a:srgbClr val="FF0000"/>
                </a:solidFill>
                <a:sym typeface="Wingdings" pitchFamily="2" charset="2"/>
              </a:rPr>
              <a:t>Bentham</a:t>
            </a:r>
            <a:r>
              <a:rPr lang="en-US" sz="2000" dirty="0"/>
              <a:t> </a:t>
            </a:r>
          </a:p>
          <a:p>
            <a:pPr algn="ctr"/>
            <a:r>
              <a:rPr lang="en-US" dirty="0"/>
              <a:t>(</a:t>
            </a:r>
            <a:r>
              <a:rPr lang="en-US" i="1" dirty="0"/>
              <a:t>morally right = greatest good)</a:t>
            </a:r>
            <a:endParaRPr lang="en-US" dirty="0"/>
          </a:p>
        </p:txBody>
      </p:sp>
      <p:sp>
        <p:nvSpPr>
          <p:cNvPr id="11" name="TextBox 10">
            <a:extLst>
              <a:ext uri="{FF2B5EF4-FFF2-40B4-BE49-F238E27FC236}">
                <a16:creationId xmlns:a16="http://schemas.microsoft.com/office/drawing/2014/main" id="{FEF887B5-0FA3-9747-AFAD-C23B758D4AB7}"/>
              </a:ext>
            </a:extLst>
          </p:cNvPr>
          <p:cNvSpPr txBox="1"/>
          <p:nvPr/>
        </p:nvSpPr>
        <p:spPr>
          <a:xfrm>
            <a:off x="662989" y="3304731"/>
            <a:ext cx="2128996" cy="2123658"/>
          </a:xfrm>
          <a:prstGeom prst="rect">
            <a:avLst/>
          </a:prstGeom>
          <a:noFill/>
        </p:spPr>
        <p:txBody>
          <a:bodyPr wrap="square" rtlCol="0">
            <a:spAutoFit/>
          </a:bodyPr>
          <a:lstStyle/>
          <a:p>
            <a:pPr algn="ctr"/>
            <a:r>
              <a:rPr lang="en-US" sz="2000" dirty="0">
                <a:solidFill>
                  <a:srgbClr val="FF0000"/>
                </a:solidFill>
              </a:rPr>
              <a:t>Rosile’s </a:t>
            </a:r>
            <a:r>
              <a:rPr lang="en-US" sz="2000" dirty="0"/>
              <a:t>(2016) Indigenous Ways of Knowing</a:t>
            </a:r>
          </a:p>
          <a:p>
            <a:pPr algn="ctr"/>
            <a:r>
              <a:rPr lang="en-US" dirty="0"/>
              <a:t>(IWOK, e.g., spiritual ecology [</a:t>
            </a:r>
            <a:r>
              <a:rPr lang="en-US" i="1" dirty="0">
                <a:solidFill>
                  <a:srgbClr val="FF0000"/>
                </a:solidFill>
              </a:rPr>
              <a:t>Cajete</a:t>
            </a:r>
            <a:r>
              <a:rPr lang="en-US" dirty="0"/>
              <a:t>, 2000])</a:t>
            </a:r>
          </a:p>
          <a:p>
            <a:endParaRPr lang="en-US" dirty="0"/>
          </a:p>
        </p:txBody>
      </p:sp>
      <p:pic>
        <p:nvPicPr>
          <p:cNvPr id="17" name="Picture 8" descr="Who are we? - True storytelling">
            <a:extLst>
              <a:ext uri="{FF2B5EF4-FFF2-40B4-BE49-F238E27FC236}">
                <a16:creationId xmlns:a16="http://schemas.microsoft.com/office/drawing/2014/main" id="{3410B119-CE36-3C4E-9FB2-3C492757A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553" y="1679059"/>
            <a:ext cx="1603868" cy="16038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Jeremy Bentham posters &amp; prints by English School">
            <a:extLst>
              <a:ext uri="{FF2B5EF4-FFF2-40B4-BE49-F238E27FC236}">
                <a16:creationId xmlns:a16="http://schemas.microsoft.com/office/drawing/2014/main" id="{7FF7FB50-7B95-B342-A751-499DAA7859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044" t="12781" r="20926" b="32350"/>
          <a:stretch/>
        </p:blipFill>
        <p:spPr bwMode="auto">
          <a:xfrm>
            <a:off x="7051622" y="42911"/>
            <a:ext cx="1143446" cy="13254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t is Time for Indian People to Define Indigenous Education on our Own Terms">
            <a:extLst>
              <a:ext uri="{FF2B5EF4-FFF2-40B4-BE49-F238E27FC236}">
                <a16:creationId xmlns:a16="http://schemas.microsoft.com/office/drawing/2014/main" id="{864A618B-8A8B-0E4D-B008-3B6D15BF30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586" y="5076087"/>
            <a:ext cx="1314095" cy="17819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F6CAD17-68E8-364E-8BEE-BBFE2EC2FF47}"/>
              </a:ext>
            </a:extLst>
          </p:cNvPr>
          <p:cNvSpPr>
            <a:spLocks noGrp="1"/>
          </p:cNvSpPr>
          <p:nvPr>
            <p:ph type="sldNum" sz="quarter" idx="12"/>
          </p:nvPr>
        </p:nvSpPr>
        <p:spPr/>
        <p:txBody>
          <a:bodyPr/>
          <a:lstStyle/>
          <a:p>
            <a:fld id="{2CB0B10C-1642-FC46-B864-C0A2CDEA0834}" type="slidenum">
              <a:rPr lang="en-CH" smtClean="0"/>
              <a:t>21</a:t>
            </a:fld>
            <a:endParaRPr lang="en-CH"/>
          </a:p>
        </p:txBody>
      </p:sp>
    </p:spTree>
    <p:extLst>
      <p:ext uri="{BB962C8B-B14F-4D97-AF65-F5344CB8AC3E}">
        <p14:creationId xmlns:p14="http://schemas.microsoft.com/office/powerpoint/2010/main" val="283032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470" y="365126"/>
            <a:ext cx="7237879" cy="1325563"/>
          </a:xfrm>
        </p:spPr>
        <p:txBody>
          <a:bodyPr>
            <a:normAutofit/>
          </a:bodyPr>
          <a:lstStyle/>
          <a:p>
            <a:r>
              <a:rPr lang="en-US" b="1" dirty="0"/>
              <a:t>Antenarrative &amp; Business Models</a:t>
            </a:r>
          </a:p>
        </p:txBody>
      </p:sp>
      <p:sp>
        <p:nvSpPr>
          <p:cNvPr id="3" name="Content Placeholder 2"/>
          <p:cNvSpPr>
            <a:spLocks noGrp="1"/>
          </p:cNvSpPr>
          <p:nvPr>
            <p:ph idx="1"/>
          </p:nvPr>
        </p:nvSpPr>
        <p:spPr>
          <a:xfrm>
            <a:off x="201706" y="1825625"/>
            <a:ext cx="8313644" cy="4351338"/>
          </a:xfrm>
        </p:spPr>
        <p:txBody>
          <a:bodyPr/>
          <a:lstStyle/>
          <a:p>
            <a:pPr marL="0" indent="0">
              <a:buNone/>
            </a:pPr>
            <a:r>
              <a:rPr lang="en-US" dirty="0"/>
              <a:t>QUESTION: I BUSINESS MODELING ‘dangerous’ because the ethics of ‘True Storytelling’ is forgotten, excluded by BOUNDED RATIONALITY</a:t>
            </a:r>
          </a:p>
          <a:p>
            <a:pPr marL="0" indent="0">
              <a:buNone/>
            </a:pPr>
            <a:endParaRPr lang="en-US" dirty="0"/>
          </a:p>
          <a:p>
            <a:r>
              <a:rPr lang="en-US" dirty="0"/>
              <a:t>Can we investigate a ‘True Storytelling’ EXISTENTIAL-ethics of the </a:t>
            </a:r>
            <a:r>
              <a:rPr lang="en-US" dirty="0">
                <a:solidFill>
                  <a:srgbClr val="0070C0"/>
                </a:solidFill>
              </a:rPr>
              <a:t>‘</a:t>
            </a:r>
            <a:r>
              <a:rPr lang="en-US" b="1" dirty="0">
                <a:solidFill>
                  <a:srgbClr val="0070C0"/>
                </a:solidFill>
              </a:rPr>
              <a:t>VIRTUAL WATER</a:t>
            </a:r>
            <a:r>
              <a:rPr lang="en-US" dirty="0"/>
              <a:t>’ Footprint of Business Models?</a:t>
            </a:r>
          </a:p>
          <a:p>
            <a:pPr marL="0" indent="0">
              <a:buNone/>
            </a:pPr>
            <a:endParaRPr lang="en-US" dirty="0"/>
          </a:p>
          <a:p>
            <a:pPr marL="0" indent="0">
              <a:buNone/>
            </a:pPr>
            <a:r>
              <a:rPr lang="en-US" sz="2800" b="1" dirty="0"/>
              <a:t>WHY? </a:t>
            </a:r>
            <a:r>
              <a:rPr lang="en-US" dirty="0"/>
              <a:t>To develop SUSTAINABLE ‘</a:t>
            </a:r>
            <a:r>
              <a:rPr lang="en-US" b="1" dirty="0">
                <a:solidFill>
                  <a:srgbClr val="0070C0"/>
                </a:solidFill>
              </a:rPr>
              <a:t>VIRTUAL WATER</a:t>
            </a:r>
            <a:r>
              <a:rPr lang="en-US" dirty="0"/>
              <a:t>’ business modeling</a:t>
            </a:r>
          </a:p>
        </p:txBody>
      </p:sp>
      <p:pic>
        <p:nvPicPr>
          <p:cNvPr id="4" name="Picture 3"/>
          <p:cNvPicPr>
            <a:picLocks noChangeAspect="1"/>
          </p:cNvPicPr>
          <p:nvPr/>
        </p:nvPicPr>
        <p:blipFill>
          <a:blip r:embed="rId2"/>
          <a:stretch>
            <a:fillRect/>
          </a:stretch>
        </p:blipFill>
        <p:spPr>
          <a:xfrm rot="207583">
            <a:off x="3611414" y="4880955"/>
            <a:ext cx="1610821" cy="1610821"/>
          </a:xfrm>
          <a:prstGeom prst="rect">
            <a:avLst/>
          </a:prstGeom>
        </p:spPr>
      </p:pic>
      <p:sp>
        <p:nvSpPr>
          <p:cNvPr id="5" name="Slide Number Placeholder 4"/>
          <p:cNvSpPr>
            <a:spLocks noGrp="1"/>
          </p:cNvSpPr>
          <p:nvPr>
            <p:ph type="sldNum" sz="quarter" idx="12"/>
          </p:nvPr>
        </p:nvSpPr>
        <p:spPr/>
        <p:txBody>
          <a:bodyPr/>
          <a:lstStyle/>
          <a:p>
            <a:fld id="{651FC063-5EA9-49AF-AFAF-D68C9E82B23B}" type="slidenum">
              <a:rPr lang="en-US" smtClean="0"/>
              <a:pPr/>
              <a:t>22</a:t>
            </a:fld>
            <a:endParaRPr lang="en-US"/>
          </a:p>
        </p:txBody>
      </p:sp>
    </p:spTree>
    <p:extLst>
      <p:ext uri="{BB962C8B-B14F-4D97-AF65-F5344CB8AC3E}">
        <p14:creationId xmlns:p14="http://schemas.microsoft.com/office/powerpoint/2010/main" val="326483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3655" y="355600"/>
            <a:ext cx="8362154" cy="6273800"/>
          </a:xfrm>
          <a:prstGeom prst="rect">
            <a:avLst/>
          </a:prstGeom>
        </p:spPr>
      </p:pic>
      <p:sp>
        <p:nvSpPr>
          <p:cNvPr id="4" name="Rectangle 3"/>
          <p:cNvSpPr/>
          <p:nvPr/>
        </p:nvSpPr>
        <p:spPr>
          <a:xfrm>
            <a:off x="6736067" y="3826472"/>
            <a:ext cx="2237011" cy="1261884"/>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Petrified </a:t>
            </a:r>
          </a:p>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Narrative</a:t>
            </a:r>
            <a:endPar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ectangle 5"/>
          <p:cNvSpPr/>
          <p:nvPr/>
        </p:nvSpPr>
        <p:spPr>
          <a:xfrm>
            <a:off x="5494570" y="1329036"/>
            <a:ext cx="3241843"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Customers</a:t>
            </a:r>
          </a:p>
          <a:p>
            <a:pPr algn="ctr"/>
            <a: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Living Stories</a:t>
            </a:r>
          </a:p>
        </p:txBody>
      </p:sp>
      <p:sp>
        <p:nvSpPr>
          <p:cNvPr id="7" name="Rectangle 6"/>
          <p:cNvSpPr/>
          <p:nvPr/>
        </p:nvSpPr>
        <p:spPr>
          <a:xfrm>
            <a:off x="895403" y="6091535"/>
            <a:ext cx="588635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ANTENARRATIVE Process Critique</a:t>
            </a:r>
          </a:p>
        </p:txBody>
      </p:sp>
      <p:sp>
        <p:nvSpPr>
          <p:cNvPr id="8" name="Rectangle 7"/>
          <p:cNvSpPr/>
          <p:nvPr/>
        </p:nvSpPr>
        <p:spPr>
          <a:xfrm>
            <a:off x="192763" y="3450685"/>
            <a:ext cx="1934945" cy="1077218"/>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VIRTUAL </a:t>
            </a:r>
          </a:p>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a:t>
            </a:r>
          </a:p>
        </p:txBody>
      </p:sp>
      <p:pic>
        <p:nvPicPr>
          <p:cNvPr id="9" name="Picture 8"/>
          <p:cNvPicPr>
            <a:picLocks noChangeAspect="1"/>
          </p:cNvPicPr>
          <p:nvPr/>
        </p:nvPicPr>
        <p:blipFill>
          <a:blip r:embed="rId4"/>
          <a:stretch>
            <a:fillRect/>
          </a:stretch>
        </p:blipFill>
        <p:spPr>
          <a:xfrm rot="207583">
            <a:off x="239899" y="1723954"/>
            <a:ext cx="1610821" cy="1610821"/>
          </a:xfrm>
          <a:prstGeom prst="rect">
            <a:avLst/>
          </a:prstGeom>
        </p:spPr>
      </p:pic>
      <p:sp>
        <p:nvSpPr>
          <p:cNvPr id="2" name="TextBox 1"/>
          <p:cNvSpPr txBox="1"/>
          <p:nvPr/>
        </p:nvSpPr>
        <p:spPr>
          <a:xfrm>
            <a:off x="2351438" y="380393"/>
            <a:ext cx="5046148" cy="707886"/>
          </a:xfrm>
          <a:prstGeom prst="rect">
            <a:avLst/>
          </a:prstGeom>
          <a:noFill/>
        </p:spPr>
        <p:txBody>
          <a:bodyPr wrap="square" rtlCol="0">
            <a:spAutoFit/>
          </a:bodyPr>
          <a:lstStyle/>
          <a:p>
            <a:r>
              <a:rPr lang="en-US" sz="4000" dirty="0">
                <a:solidFill>
                  <a:schemeClr val="bg1"/>
                </a:solidFill>
              </a:rPr>
              <a:t>“                            ”</a:t>
            </a:r>
          </a:p>
        </p:txBody>
      </p:sp>
      <p:sp>
        <p:nvSpPr>
          <p:cNvPr id="5" name="Slide Number Placeholder 4"/>
          <p:cNvSpPr>
            <a:spLocks noGrp="1"/>
          </p:cNvSpPr>
          <p:nvPr>
            <p:ph type="sldNum" sz="quarter" idx="11"/>
          </p:nvPr>
        </p:nvSpPr>
        <p:spPr/>
        <p:txBody>
          <a:bodyPr/>
          <a:lstStyle/>
          <a:p>
            <a:fld id="{651FC063-5EA9-49AF-AFAF-D68C9E82B23B}" type="slidenum">
              <a:rPr lang="en-US" smtClean="0"/>
              <a:pPr/>
              <a:t>23</a:t>
            </a:fld>
            <a:endParaRPr lang="en-US"/>
          </a:p>
        </p:txBody>
      </p:sp>
    </p:spTree>
    <p:extLst>
      <p:ext uri="{BB962C8B-B14F-4D97-AF65-F5344CB8AC3E}">
        <p14:creationId xmlns:p14="http://schemas.microsoft.com/office/powerpoint/2010/main" val="38212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4C7F71-7AA8-194A-AC97-5AA6CDFC4A71}"/>
              </a:ext>
            </a:extLst>
          </p:cNvPr>
          <p:cNvSpPr>
            <a:spLocks noGrp="1"/>
          </p:cNvSpPr>
          <p:nvPr>
            <p:ph type="sldNum" sz="quarter" idx="12"/>
          </p:nvPr>
        </p:nvSpPr>
        <p:spPr/>
        <p:txBody>
          <a:bodyPr/>
          <a:lstStyle/>
          <a:p>
            <a:fld id="{2CB0B10C-1642-FC46-B864-C0A2CDEA0834}" type="slidenum">
              <a:rPr lang="en-CH" smtClean="0"/>
              <a:t>24</a:t>
            </a:fld>
            <a:endParaRPr lang="en-CH"/>
          </a:p>
        </p:txBody>
      </p:sp>
      <p:pic>
        <p:nvPicPr>
          <p:cNvPr id="10" name="Picture 9">
            <a:extLst>
              <a:ext uri="{FF2B5EF4-FFF2-40B4-BE49-F238E27FC236}">
                <a16:creationId xmlns:a16="http://schemas.microsoft.com/office/drawing/2014/main" id="{243BB2F8-8F6D-0345-95E9-E9596EF0A523}"/>
              </a:ext>
            </a:extLst>
          </p:cNvPr>
          <p:cNvPicPr>
            <a:picLocks noChangeAspect="1"/>
          </p:cNvPicPr>
          <p:nvPr/>
        </p:nvPicPr>
        <p:blipFill rotWithShape="1">
          <a:blip r:embed="rId2"/>
          <a:srcRect l="22164" t="20697" r="21027" b="32537"/>
          <a:stretch/>
        </p:blipFill>
        <p:spPr>
          <a:xfrm>
            <a:off x="1651379" y="-141985"/>
            <a:ext cx="5841242" cy="6863460"/>
          </a:xfrm>
          <a:prstGeom prst="rect">
            <a:avLst/>
          </a:prstGeom>
        </p:spPr>
      </p:pic>
    </p:spTree>
    <p:extLst>
      <p:ext uri="{BB962C8B-B14F-4D97-AF65-F5344CB8AC3E}">
        <p14:creationId xmlns:p14="http://schemas.microsoft.com/office/powerpoint/2010/main" val="2193205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E3578B-2025-2D47-84CA-001FAB07EC19}"/>
              </a:ext>
            </a:extLst>
          </p:cNvPr>
          <p:cNvSpPr>
            <a:spLocks noGrp="1"/>
          </p:cNvSpPr>
          <p:nvPr>
            <p:ph type="sldNum" sz="quarter" idx="12"/>
          </p:nvPr>
        </p:nvSpPr>
        <p:spPr/>
        <p:txBody>
          <a:bodyPr/>
          <a:lstStyle/>
          <a:p>
            <a:fld id="{2CB0B10C-1642-FC46-B864-C0A2CDEA0834}" type="slidenum">
              <a:rPr lang="en-CH" smtClean="0"/>
              <a:t>25</a:t>
            </a:fld>
            <a:endParaRPr lang="en-CH"/>
          </a:p>
        </p:txBody>
      </p:sp>
      <p:sp>
        <p:nvSpPr>
          <p:cNvPr id="2" name="TextBox 1">
            <a:extLst>
              <a:ext uri="{FF2B5EF4-FFF2-40B4-BE49-F238E27FC236}">
                <a16:creationId xmlns:a16="http://schemas.microsoft.com/office/drawing/2014/main" id="{5205960F-F5FB-D046-A4D3-AB21391BED50}"/>
              </a:ext>
            </a:extLst>
          </p:cNvPr>
          <p:cNvSpPr txBox="1"/>
          <p:nvPr/>
        </p:nvSpPr>
        <p:spPr>
          <a:xfrm>
            <a:off x="1" y="1654629"/>
            <a:ext cx="2503556" cy="1384995"/>
          </a:xfrm>
          <a:prstGeom prst="rect">
            <a:avLst/>
          </a:prstGeom>
          <a:noFill/>
        </p:spPr>
        <p:txBody>
          <a:bodyPr wrap="square" rtlCol="0">
            <a:spAutoFit/>
          </a:bodyPr>
          <a:lstStyle/>
          <a:p>
            <a:pPr algn="ctr"/>
            <a:r>
              <a:rPr lang="en-US" sz="2800" b="1" dirty="0">
                <a:solidFill>
                  <a:schemeClr val="accent4"/>
                </a:solidFill>
              </a:rPr>
              <a:t>All 7 </a:t>
            </a:r>
          </a:p>
          <a:p>
            <a:pPr algn="ctr"/>
            <a:r>
              <a:rPr lang="en-US" sz="2800" b="1" dirty="0">
                <a:solidFill>
                  <a:schemeClr val="accent4"/>
                </a:solidFill>
              </a:rPr>
              <a:t>Antenarrative</a:t>
            </a:r>
          </a:p>
          <a:p>
            <a:pPr algn="ctr"/>
            <a:r>
              <a:rPr lang="en-US" sz="2800" b="1" dirty="0">
                <a:solidFill>
                  <a:schemeClr val="accent4"/>
                </a:solidFill>
              </a:rPr>
              <a:t>Processes</a:t>
            </a:r>
          </a:p>
        </p:txBody>
      </p:sp>
      <p:pic>
        <p:nvPicPr>
          <p:cNvPr id="6" name="Picture 5">
            <a:extLst>
              <a:ext uri="{FF2B5EF4-FFF2-40B4-BE49-F238E27FC236}">
                <a16:creationId xmlns:a16="http://schemas.microsoft.com/office/drawing/2014/main" id="{930D17FC-F070-EB4A-BAB3-D6EF0C836B51}"/>
              </a:ext>
            </a:extLst>
          </p:cNvPr>
          <p:cNvPicPr>
            <a:picLocks noChangeAspect="1"/>
          </p:cNvPicPr>
          <p:nvPr/>
        </p:nvPicPr>
        <p:blipFill rotWithShape="1">
          <a:blip r:embed="rId2"/>
          <a:srcRect l="30159" t="2972" r="29206" b="17806"/>
          <a:stretch/>
        </p:blipFill>
        <p:spPr>
          <a:xfrm>
            <a:off x="2365829" y="239086"/>
            <a:ext cx="6164255" cy="5851226"/>
          </a:xfrm>
          <a:prstGeom prst="rect">
            <a:avLst/>
          </a:prstGeom>
        </p:spPr>
      </p:pic>
      <p:pic>
        <p:nvPicPr>
          <p:cNvPr id="5" name="Picture 4">
            <a:extLst>
              <a:ext uri="{FF2B5EF4-FFF2-40B4-BE49-F238E27FC236}">
                <a16:creationId xmlns:a16="http://schemas.microsoft.com/office/drawing/2014/main" id="{1FD1038E-B993-4A4E-9F6F-70E5E57E7952}"/>
              </a:ext>
            </a:extLst>
          </p:cNvPr>
          <p:cNvPicPr>
            <a:picLocks noChangeAspect="1"/>
          </p:cNvPicPr>
          <p:nvPr/>
        </p:nvPicPr>
        <p:blipFill rotWithShape="1">
          <a:blip r:embed="rId3"/>
          <a:srcRect l="2638" t="12234" r="36300" b="47629"/>
          <a:stretch/>
        </p:blipFill>
        <p:spPr>
          <a:xfrm>
            <a:off x="2390822" y="136525"/>
            <a:ext cx="6251997" cy="5851226"/>
          </a:xfrm>
          <a:prstGeom prst="rect">
            <a:avLst/>
          </a:prstGeom>
        </p:spPr>
      </p:pic>
    </p:spTree>
    <p:extLst>
      <p:ext uri="{BB962C8B-B14F-4D97-AF65-F5344CB8AC3E}">
        <p14:creationId xmlns:p14="http://schemas.microsoft.com/office/powerpoint/2010/main" val="27610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73D419C3-9E65-0E42-AC4A-D998E2C25FD7}"/>
              </a:ext>
            </a:extLst>
          </p:cNvPr>
          <p:cNvSpPr/>
          <p:nvPr/>
        </p:nvSpPr>
        <p:spPr>
          <a:xfrm>
            <a:off x="1142999" y="566065"/>
            <a:ext cx="6858001" cy="1153164"/>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616927" y="128324"/>
            <a:ext cx="7886700" cy="454213"/>
          </a:xfrm>
        </p:spPr>
        <p:txBody>
          <a:bodyPr>
            <a:normAutofit fontScale="90000"/>
          </a:bodyPr>
          <a:lstStyle/>
          <a:p>
            <a:r>
              <a:rPr lang="en-US" sz="3200" b="1" spc="-1" dirty="0">
                <a:solidFill>
                  <a:schemeClr val="accent6">
                    <a:lumMod val="50000"/>
                  </a:schemeClr>
                </a:solidFill>
                <a:ea typeface="DejaVu Sans"/>
              </a:rPr>
              <a:t>TOOL 1— ALIGNMENT - Revisited</a:t>
            </a:r>
            <a:endParaRPr lang="en-CH" sz="3200" dirty="0">
              <a:solidFill>
                <a:schemeClr val="accent6">
                  <a:lumMod val="50000"/>
                </a:schemeClr>
              </a:solidFill>
            </a:endParaRPr>
          </a:p>
        </p:txBody>
      </p:sp>
      <p:sp>
        <p:nvSpPr>
          <p:cNvPr id="5" name="Content Placeholder 4">
            <a:extLst>
              <a:ext uri="{FF2B5EF4-FFF2-40B4-BE49-F238E27FC236}">
                <a16:creationId xmlns:a16="http://schemas.microsoft.com/office/drawing/2014/main" id="{D5AA2BA5-7DCB-8442-976E-F29CAF9AFC40}"/>
              </a:ext>
            </a:extLst>
          </p:cNvPr>
          <p:cNvSpPr>
            <a:spLocks noGrp="1"/>
          </p:cNvSpPr>
          <p:nvPr>
            <p:ph idx="1"/>
          </p:nvPr>
        </p:nvSpPr>
        <p:spPr>
          <a:xfrm>
            <a:off x="1667435" y="651676"/>
            <a:ext cx="6078071" cy="1086759"/>
          </a:xfrm>
        </p:spPr>
        <p:txBody>
          <a:bodyPr>
            <a:normAutofit fontScale="77500" lnSpcReduction="20000"/>
          </a:bodyPr>
          <a:lstStyle/>
          <a:p>
            <a:pPr marL="1080" indent="0" algn="ctr">
              <a:lnSpc>
                <a:spcPct val="100000"/>
              </a:lnSpc>
              <a:buClr>
                <a:srgbClr val="000000"/>
              </a:buClr>
              <a:buNone/>
            </a:pPr>
            <a:r>
              <a:rPr lang="en-US" sz="2600" b="1" spc="-1" dirty="0">
                <a:solidFill>
                  <a:schemeClr val="accent4">
                    <a:lumMod val="50000"/>
                  </a:schemeClr>
                </a:solidFill>
              </a:rPr>
              <a:t>TRUE STORYTELLING™ has </a:t>
            </a:r>
          </a:p>
          <a:p>
            <a:pPr marL="1080" indent="0" algn="ctr">
              <a:lnSpc>
                <a:spcPct val="100000"/>
              </a:lnSpc>
              <a:buClr>
                <a:srgbClr val="000000"/>
              </a:buClr>
              <a:buNone/>
            </a:pPr>
            <a:r>
              <a:rPr lang="en-US" sz="2600" b="1" spc="-1" dirty="0">
                <a:solidFill>
                  <a:schemeClr val="accent5">
                    <a:lumMod val="50000"/>
                  </a:schemeClr>
                </a:solidFill>
              </a:rPr>
              <a:t>INTEGRATION</a:t>
            </a:r>
            <a:r>
              <a:rPr lang="en-US" sz="2600" b="1" spc="-1" dirty="0">
                <a:solidFill>
                  <a:schemeClr val="accent4">
                    <a:lumMod val="50000"/>
                  </a:schemeClr>
                </a:solidFill>
              </a:rPr>
              <a:t> and </a:t>
            </a:r>
            <a:r>
              <a:rPr lang="en-US" sz="2600" b="1" spc="-1" dirty="0">
                <a:solidFill>
                  <a:schemeClr val="accent5">
                    <a:lumMod val="50000"/>
                  </a:schemeClr>
                </a:solidFill>
              </a:rPr>
              <a:t>WHOLENESS</a:t>
            </a:r>
            <a:r>
              <a:rPr lang="en-US" sz="2600" b="1" spc="-1" dirty="0">
                <a:solidFill>
                  <a:schemeClr val="accent4">
                    <a:lumMod val="50000"/>
                  </a:schemeClr>
                </a:solidFill>
              </a:rPr>
              <a:t> </a:t>
            </a:r>
          </a:p>
          <a:p>
            <a:pPr marL="1080" indent="0" algn="ctr">
              <a:lnSpc>
                <a:spcPct val="100000"/>
              </a:lnSpc>
              <a:buClr>
                <a:srgbClr val="000000"/>
              </a:buClr>
              <a:buNone/>
            </a:pPr>
            <a:r>
              <a:rPr lang="en-US" sz="2600" b="1" spc="-1" dirty="0">
                <a:solidFill>
                  <a:schemeClr val="accent4">
                    <a:lumMod val="50000"/>
                  </a:schemeClr>
                </a:solidFill>
              </a:rPr>
              <a:t>with head and heart and speech </a:t>
            </a:r>
            <a:r>
              <a:rPr lang="en-US" sz="2600" b="1" u="sng" spc="-1" dirty="0">
                <a:solidFill>
                  <a:schemeClr val="accent5">
                    <a:lumMod val="50000"/>
                  </a:schemeClr>
                </a:solidFill>
              </a:rPr>
              <a:t>ALIGNED</a:t>
            </a:r>
          </a:p>
        </p:txBody>
      </p:sp>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26</a:t>
            </a:fld>
            <a:endParaRPr lang="en-CH"/>
          </a:p>
        </p:txBody>
      </p:sp>
      <p:grpSp>
        <p:nvGrpSpPr>
          <p:cNvPr id="13" name="Group 12">
            <a:extLst>
              <a:ext uri="{FF2B5EF4-FFF2-40B4-BE49-F238E27FC236}">
                <a16:creationId xmlns:a16="http://schemas.microsoft.com/office/drawing/2014/main" id="{C9716A2F-307A-EA4B-905C-E675839894DC}"/>
              </a:ext>
            </a:extLst>
          </p:cNvPr>
          <p:cNvGrpSpPr/>
          <p:nvPr/>
        </p:nvGrpSpPr>
        <p:grpSpPr>
          <a:xfrm>
            <a:off x="1046984" y="1861028"/>
            <a:ext cx="6590139" cy="4482628"/>
            <a:chOff x="701614" y="1922585"/>
            <a:chExt cx="6590139" cy="4386586"/>
          </a:xfrm>
        </p:grpSpPr>
        <p:sp>
          <p:nvSpPr>
            <p:cNvPr id="6" name="Rounded Rectangle 5">
              <a:extLst>
                <a:ext uri="{FF2B5EF4-FFF2-40B4-BE49-F238E27FC236}">
                  <a16:creationId xmlns:a16="http://schemas.microsoft.com/office/drawing/2014/main" id="{96F48964-7908-8D42-A6B4-A99663314107}"/>
                </a:ext>
              </a:extLst>
            </p:cNvPr>
            <p:cNvSpPr/>
            <p:nvPr/>
          </p:nvSpPr>
          <p:spPr>
            <a:xfrm>
              <a:off x="701614" y="1922585"/>
              <a:ext cx="6590139" cy="4386586"/>
            </a:xfrm>
            <a:prstGeom prst="roundRect">
              <a:avLst/>
            </a:prstGeom>
            <a:noFill/>
            <a:ln w="38100">
              <a:solidFill>
                <a:schemeClr val="accent5">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353FB952-E6E0-C749-9675-A1C345C7BC75}"/>
                </a:ext>
              </a:extLst>
            </p:cNvPr>
            <p:cNvSpPr txBox="1"/>
            <p:nvPr/>
          </p:nvSpPr>
          <p:spPr>
            <a:xfrm>
              <a:off x="2536623" y="5930910"/>
              <a:ext cx="3168760" cy="369332"/>
            </a:xfrm>
            <a:prstGeom prst="rect">
              <a:avLst/>
            </a:prstGeom>
            <a:noFill/>
          </p:spPr>
          <p:txBody>
            <a:bodyPr wrap="square" rtlCol="0">
              <a:spAutoFit/>
            </a:bodyPr>
            <a:lstStyle/>
            <a:p>
              <a:r>
                <a:rPr lang="en-CH" dirty="0"/>
                <a:t>T</a:t>
              </a:r>
              <a:r>
                <a:rPr lang="en-GB" dirty="0"/>
                <a:t>r</a:t>
              </a:r>
              <a:r>
                <a:rPr lang="en-CH" dirty="0"/>
                <a:t>ue Storytelling Institute – TSI®</a:t>
              </a:r>
            </a:p>
          </p:txBody>
        </p:sp>
        <p:sp>
          <p:nvSpPr>
            <p:cNvPr id="8" name="TextBox 7">
              <a:extLst>
                <a:ext uri="{FF2B5EF4-FFF2-40B4-BE49-F238E27FC236}">
                  <a16:creationId xmlns:a16="http://schemas.microsoft.com/office/drawing/2014/main" id="{70DA1F2B-3F49-A845-8CD7-EBBB38D1FE8A}"/>
                </a:ext>
              </a:extLst>
            </p:cNvPr>
            <p:cNvSpPr txBox="1"/>
            <p:nvPr/>
          </p:nvSpPr>
          <p:spPr>
            <a:xfrm>
              <a:off x="1668056" y="5609583"/>
              <a:ext cx="4905895" cy="369332"/>
            </a:xfrm>
            <a:prstGeom prst="rect">
              <a:avLst/>
            </a:prstGeom>
            <a:noFill/>
          </p:spPr>
          <p:txBody>
            <a:bodyPr wrap="none" rtlCol="0">
              <a:spAutoFit/>
            </a:bodyPr>
            <a:lstStyle/>
            <a:p>
              <a:r>
                <a:rPr lang="en-CH" b="1" dirty="0"/>
                <a:t>Inner &amp; Outer Dialogues of Mind, Heart &amp; Speech</a:t>
              </a:r>
            </a:p>
          </p:txBody>
        </p:sp>
        <p:sp>
          <p:nvSpPr>
            <p:cNvPr id="9" name="TextBox 8">
              <a:extLst>
                <a:ext uri="{FF2B5EF4-FFF2-40B4-BE49-F238E27FC236}">
                  <a16:creationId xmlns:a16="http://schemas.microsoft.com/office/drawing/2014/main" id="{75CC0BB5-1176-4440-958B-08C698CB22F5}"/>
                </a:ext>
              </a:extLst>
            </p:cNvPr>
            <p:cNvSpPr txBox="1"/>
            <p:nvPr/>
          </p:nvSpPr>
          <p:spPr>
            <a:xfrm>
              <a:off x="5123406" y="2927818"/>
              <a:ext cx="921689" cy="592631"/>
            </a:xfrm>
            <a:prstGeom prst="rect">
              <a:avLst/>
            </a:prstGeom>
            <a:noFill/>
          </p:spPr>
          <p:txBody>
            <a:bodyPr wrap="none" rtlCol="0">
              <a:spAutoFit/>
            </a:bodyPr>
            <a:lstStyle/>
            <a:p>
              <a:r>
                <a:rPr lang="en-CH" sz="1200" b="1" dirty="0">
                  <a:solidFill>
                    <a:schemeClr val="accent5">
                      <a:lumMod val="50000"/>
                    </a:schemeClr>
                  </a:solidFill>
                </a:rPr>
                <a:t>My Mind </a:t>
              </a:r>
              <a:br>
                <a:rPr lang="en-CH" sz="1200" b="1" dirty="0">
                  <a:solidFill>
                    <a:schemeClr val="accent5">
                      <a:lumMod val="50000"/>
                    </a:schemeClr>
                  </a:solidFill>
                </a:rPr>
              </a:br>
              <a:r>
                <a:rPr lang="en-CH" sz="1200" b="1" dirty="0">
                  <a:solidFill>
                    <a:schemeClr val="accent5">
                      <a:lumMod val="50000"/>
                    </a:schemeClr>
                  </a:solidFill>
                </a:rPr>
                <a:t>is saying</a:t>
              </a:r>
            </a:p>
          </p:txBody>
        </p:sp>
        <p:sp>
          <p:nvSpPr>
            <p:cNvPr id="10" name="TextBox 9">
              <a:extLst>
                <a:ext uri="{FF2B5EF4-FFF2-40B4-BE49-F238E27FC236}">
                  <a16:creationId xmlns:a16="http://schemas.microsoft.com/office/drawing/2014/main" id="{507E58F0-FEF5-8643-8E06-FB2C1AEEE850}"/>
                </a:ext>
              </a:extLst>
            </p:cNvPr>
            <p:cNvSpPr txBox="1"/>
            <p:nvPr/>
          </p:nvSpPr>
          <p:spPr>
            <a:xfrm>
              <a:off x="5520770" y="3678466"/>
              <a:ext cx="1056201" cy="592631"/>
            </a:xfrm>
            <a:prstGeom prst="rect">
              <a:avLst/>
            </a:prstGeom>
            <a:noFill/>
          </p:spPr>
          <p:txBody>
            <a:bodyPr wrap="none" rtlCol="0">
              <a:spAutoFit/>
            </a:bodyPr>
            <a:lstStyle/>
            <a:p>
              <a:r>
                <a:rPr lang="en-CH" sz="1200" b="1" dirty="0">
                  <a:solidFill>
                    <a:schemeClr val="accent5">
                      <a:lumMod val="75000"/>
                    </a:schemeClr>
                  </a:solidFill>
                </a:rPr>
                <a:t>My Speech </a:t>
              </a:r>
              <a:br>
                <a:rPr lang="en-CH" sz="1200" b="1" dirty="0">
                  <a:solidFill>
                    <a:schemeClr val="accent5">
                      <a:lumMod val="75000"/>
                    </a:schemeClr>
                  </a:solidFill>
                </a:rPr>
              </a:br>
              <a:r>
                <a:rPr lang="en-CH" sz="1200" b="1" dirty="0">
                  <a:solidFill>
                    <a:schemeClr val="accent5">
                      <a:lumMod val="75000"/>
                    </a:schemeClr>
                  </a:solidFill>
                </a:rPr>
                <a:t>is saying</a:t>
              </a:r>
            </a:p>
          </p:txBody>
        </p:sp>
        <p:sp>
          <p:nvSpPr>
            <p:cNvPr id="11" name="TextBox 10">
              <a:extLst>
                <a:ext uri="{FF2B5EF4-FFF2-40B4-BE49-F238E27FC236}">
                  <a16:creationId xmlns:a16="http://schemas.microsoft.com/office/drawing/2014/main" id="{CF511AC6-9519-0B40-9561-B4FE51880FF7}"/>
                </a:ext>
              </a:extLst>
            </p:cNvPr>
            <p:cNvSpPr txBox="1"/>
            <p:nvPr/>
          </p:nvSpPr>
          <p:spPr>
            <a:xfrm>
              <a:off x="5316932" y="4366754"/>
              <a:ext cx="941957" cy="592631"/>
            </a:xfrm>
            <a:prstGeom prst="rect">
              <a:avLst/>
            </a:prstGeom>
            <a:noFill/>
          </p:spPr>
          <p:txBody>
            <a:bodyPr wrap="none" rtlCol="0">
              <a:spAutoFit/>
            </a:bodyPr>
            <a:lstStyle/>
            <a:p>
              <a:r>
                <a:rPr lang="en-CH" sz="1200" b="1" dirty="0">
                  <a:solidFill>
                    <a:schemeClr val="accent2">
                      <a:lumMod val="75000"/>
                    </a:schemeClr>
                  </a:solidFill>
                </a:rPr>
                <a:t>My Heart </a:t>
              </a:r>
              <a:br>
                <a:rPr lang="en-CH" sz="1200" b="1" dirty="0">
                  <a:solidFill>
                    <a:schemeClr val="accent2">
                      <a:lumMod val="75000"/>
                    </a:schemeClr>
                  </a:solidFill>
                </a:rPr>
              </a:br>
              <a:r>
                <a:rPr lang="en-CH" sz="1200" b="1" dirty="0">
                  <a:solidFill>
                    <a:schemeClr val="accent2">
                      <a:lumMod val="75000"/>
                    </a:schemeClr>
                  </a:solidFill>
                </a:rPr>
                <a:t>is saying</a:t>
              </a:r>
            </a:p>
          </p:txBody>
        </p:sp>
        <p:sp>
          <p:nvSpPr>
            <p:cNvPr id="15" name="Oval 14">
              <a:extLst>
                <a:ext uri="{FF2B5EF4-FFF2-40B4-BE49-F238E27FC236}">
                  <a16:creationId xmlns:a16="http://schemas.microsoft.com/office/drawing/2014/main" id="{60DFC6B8-3826-4A47-B22B-54BFB3C4159B}"/>
                </a:ext>
              </a:extLst>
            </p:cNvPr>
            <p:cNvSpPr/>
            <p:nvPr/>
          </p:nvSpPr>
          <p:spPr>
            <a:xfrm>
              <a:off x="4170230" y="2749557"/>
              <a:ext cx="2347447" cy="2587362"/>
            </a:xfrm>
            <a:prstGeom prst="ellipse">
              <a:avLst/>
            </a:prstGeom>
            <a:noFill/>
            <a:ln w="38100">
              <a:solidFill>
                <a:schemeClr val="accent2">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73FA7975-0C3B-E64A-BFFB-38750E21ED78}"/>
                </a:ext>
              </a:extLst>
            </p:cNvPr>
            <p:cNvSpPr/>
            <p:nvPr/>
          </p:nvSpPr>
          <p:spPr>
            <a:xfrm>
              <a:off x="2683540" y="1938951"/>
              <a:ext cx="2874927" cy="750665"/>
            </a:xfrm>
            <a:prstGeom prst="rect">
              <a:avLst/>
            </a:prstGeom>
            <a:noFill/>
          </p:spPr>
          <p:txBody>
            <a:bodyPr wrap="square" lIns="91440" tIns="45720" rIns="91440" bIns="45720">
              <a:spAutoFit/>
            </a:bodyPr>
            <a:lstStyle/>
            <a:p>
              <a:pPr algn="ctr"/>
              <a:r>
                <a:rPr lang="en-GB"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ALIGNMENTS</a:t>
              </a:r>
            </a:p>
          </p:txBody>
        </p:sp>
        <p:pic>
          <p:nvPicPr>
            <p:cNvPr id="21" name="Graphic 20" descr="Man outline">
              <a:extLst>
                <a:ext uri="{FF2B5EF4-FFF2-40B4-BE49-F238E27FC236}">
                  <a16:creationId xmlns:a16="http://schemas.microsoft.com/office/drawing/2014/main" id="{AF0FECB3-85C4-AC4D-90EE-718DD5345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5497" y="3122296"/>
              <a:ext cx="1619497" cy="1808554"/>
            </a:xfrm>
            <a:prstGeom prst="rect">
              <a:avLst/>
            </a:prstGeom>
          </p:spPr>
        </p:pic>
        <p:pic>
          <p:nvPicPr>
            <p:cNvPr id="23" name="Graphic 22" descr="Heart outline">
              <a:extLst>
                <a:ext uri="{FF2B5EF4-FFF2-40B4-BE49-F238E27FC236}">
                  <a16:creationId xmlns:a16="http://schemas.microsoft.com/office/drawing/2014/main" id="{B4C5EC74-180A-5340-AC0A-2E5A41F88C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8006" y="3637779"/>
              <a:ext cx="292669" cy="326834"/>
            </a:xfrm>
            <a:prstGeom prst="rect">
              <a:avLst/>
            </a:prstGeom>
          </p:spPr>
        </p:pic>
        <p:sp>
          <p:nvSpPr>
            <p:cNvPr id="26" name="Oval Callout 25">
              <a:extLst>
                <a:ext uri="{FF2B5EF4-FFF2-40B4-BE49-F238E27FC236}">
                  <a16:creationId xmlns:a16="http://schemas.microsoft.com/office/drawing/2014/main" id="{CD331643-7F99-F243-9264-C4782CF5DDF3}"/>
                </a:ext>
              </a:extLst>
            </p:cNvPr>
            <p:cNvSpPr/>
            <p:nvPr/>
          </p:nvSpPr>
          <p:spPr>
            <a:xfrm>
              <a:off x="5466582" y="3594456"/>
              <a:ext cx="933943" cy="713277"/>
            </a:xfrm>
            <a:prstGeom prst="wedgeEllipseCallout">
              <a:avLst>
                <a:gd name="adj1" fmla="val -107232"/>
                <a:gd name="adj2" fmla="val -647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Cloud Callout 27">
              <a:extLst>
                <a:ext uri="{FF2B5EF4-FFF2-40B4-BE49-F238E27FC236}">
                  <a16:creationId xmlns:a16="http://schemas.microsoft.com/office/drawing/2014/main" id="{CBE79699-E082-D84E-B9DE-F90018F765F4}"/>
                </a:ext>
              </a:extLst>
            </p:cNvPr>
            <p:cNvSpPr/>
            <p:nvPr/>
          </p:nvSpPr>
          <p:spPr>
            <a:xfrm>
              <a:off x="5236209" y="4321284"/>
              <a:ext cx="921689" cy="713277"/>
            </a:xfrm>
            <a:prstGeom prst="cloudCallout">
              <a:avLst>
                <a:gd name="adj1" fmla="val -88104"/>
                <a:gd name="adj2" fmla="val -1226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Cloud Callout 28">
              <a:extLst>
                <a:ext uri="{FF2B5EF4-FFF2-40B4-BE49-F238E27FC236}">
                  <a16:creationId xmlns:a16="http://schemas.microsoft.com/office/drawing/2014/main" id="{09E72505-86B2-294E-9766-F853736DED6F}"/>
                </a:ext>
              </a:extLst>
            </p:cNvPr>
            <p:cNvSpPr/>
            <p:nvPr/>
          </p:nvSpPr>
          <p:spPr>
            <a:xfrm>
              <a:off x="5072207" y="2872549"/>
              <a:ext cx="921689" cy="713277"/>
            </a:xfrm>
            <a:prstGeom prst="cloudCallout">
              <a:avLst>
                <a:gd name="adj1" fmla="val -69405"/>
                <a:gd name="adj2" fmla="val -3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Oval 29">
              <a:extLst>
                <a:ext uri="{FF2B5EF4-FFF2-40B4-BE49-F238E27FC236}">
                  <a16:creationId xmlns:a16="http://schemas.microsoft.com/office/drawing/2014/main" id="{0324CC2D-9819-EC4F-AC4B-65D01375EF17}"/>
                </a:ext>
              </a:extLst>
            </p:cNvPr>
            <p:cNvSpPr/>
            <p:nvPr/>
          </p:nvSpPr>
          <p:spPr>
            <a:xfrm>
              <a:off x="1670495" y="2743307"/>
              <a:ext cx="2347447" cy="2587362"/>
            </a:xfrm>
            <a:prstGeom prst="ellipse">
              <a:avLst/>
            </a:prstGeom>
            <a:noFill/>
            <a:ln w="38100">
              <a:solidFill>
                <a:schemeClr val="accent2">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1" name="Graphic 30" descr="Man outline">
              <a:extLst>
                <a:ext uri="{FF2B5EF4-FFF2-40B4-BE49-F238E27FC236}">
                  <a16:creationId xmlns:a16="http://schemas.microsoft.com/office/drawing/2014/main" id="{6CD49663-B404-DA47-B4CF-DCA3F23B46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2178" y="3122296"/>
              <a:ext cx="1619497" cy="1808554"/>
            </a:xfrm>
            <a:prstGeom prst="rect">
              <a:avLst/>
            </a:prstGeom>
          </p:spPr>
        </p:pic>
        <p:pic>
          <p:nvPicPr>
            <p:cNvPr id="32" name="Graphic 31" descr="Heart outline">
              <a:extLst>
                <a:ext uri="{FF2B5EF4-FFF2-40B4-BE49-F238E27FC236}">
                  <a16:creationId xmlns:a16="http://schemas.microsoft.com/office/drawing/2014/main" id="{64E0E933-6A90-9F45-9DC4-9764F2D1C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20745" y="3637779"/>
              <a:ext cx="292669" cy="326834"/>
            </a:xfrm>
            <a:prstGeom prst="rect">
              <a:avLst/>
            </a:prstGeom>
          </p:spPr>
        </p:pic>
        <p:sp>
          <p:nvSpPr>
            <p:cNvPr id="33" name="TextBox 32">
              <a:extLst>
                <a:ext uri="{FF2B5EF4-FFF2-40B4-BE49-F238E27FC236}">
                  <a16:creationId xmlns:a16="http://schemas.microsoft.com/office/drawing/2014/main" id="{689568D7-EC39-534D-8D69-68D980EC02FB}"/>
                </a:ext>
              </a:extLst>
            </p:cNvPr>
            <p:cNvSpPr txBox="1"/>
            <p:nvPr/>
          </p:nvSpPr>
          <p:spPr>
            <a:xfrm>
              <a:off x="2338173" y="2927818"/>
              <a:ext cx="921689" cy="592631"/>
            </a:xfrm>
            <a:prstGeom prst="rect">
              <a:avLst/>
            </a:prstGeom>
            <a:noFill/>
          </p:spPr>
          <p:txBody>
            <a:bodyPr wrap="none" rtlCol="0">
              <a:spAutoFit/>
            </a:bodyPr>
            <a:lstStyle/>
            <a:p>
              <a:r>
                <a:rPr lang="en-CH" sz="1200" b="1" dirty="0">
                  <a:solidFill>
                    <a:schemeClr val="accent5">
                      <a:lumMod val="50000"/>
                    </a:schemeClr>
                  </a:solidFill>
                </a:rPr>
                <a:t>My Mind </a:t>
              </a:r>
              <a:br>
                <a:rPr lang="en-CH" sz="1200" b="1" dirty="0">
                  <a:solidFill>
                    <a:schemeClr val="accent5">
                      <a:lumMod val="50000"/>
                    </a:schemeClr>
                  </a:solidFill>
                </a:rPr>
              </a:br>
              <a:r>
                <a:rPr lang="en-CH" sz="1200" b="1" dirty="0">
                  <a:solidFill>
                    <a:schemeClr val="accent5">
                      <a:lumMod val="50000"/>
                    </a:schemeClr>
                  </a:solidFill>
                </a:rPr>
                <a:t>is saying</a:t>
              </a:r>
            </a:p>
          </p:txBody>
        </p:sp>
        <p:sp>
          <p:nvSpPr>
            <p:cNvPr id="34" name="Cloud Callout 33">
              <a:extLst>
                <a:ext uri="{FF2B5EF4-FFF2-40B4-BE49-F238E27FC236}">
                  <a16:creationId xmlns:a16="http://schemas.microsoft.com/office/drawing/2014/main" id="{A6C6651C-CFD8-7540-9838-01B20B0856F8}"/>
                </a:ext>
              </a:extLst>
            </p:cNvPr>
            <p:cNvSpPr/>
            <p:nvPr/>
          </p:nvSpPr>
          <p:spPr>
            <a:xfrm flipH="1">
              <a:off x="2211404" y="2872549"/>
              <a:ext cx="921689" cy="713277"/>
            </a:xfrm>
            <a:prstGeom prst="cloudCallout">
              <a:avLst>
                <a:gd name="adj1" fmla="val -69405"/>
                <a:gd name="adj2" fmla="val -3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5" name="TextBox 34">
              <a:extLst>
                <a:ext uri="{FF2B5EF4-FFF2-40B4-BE49-F238E27FC236}">
                  <a16:creationId xmlns:a16="http://schemas.microsoft.com/office/drawing/2014/main" id="{22F218B4-E99A-674F-9007-3ABCCEC2961E}"/>
                </a:ext>
              </a:extLst>
            </p:cNvPr>
            <p:cNvSpPr txBox="1"/>
            <p:nvPr/>
          </p:nvSpPr>
          <p:spPr>
            <a:xfrm>
              <a:off x="1851030" y="3678466"/>
              <a:ext cx="1056201" cy="592631"/>
            </a:xfrm>
            <a:prstGeom prst="rect">
              <a:avLst/>
            </a:prstGeom>
            <a:noFill/>
          </p:spPr>
          <p:txBody>
            <a:bodyPr wrap="none" rtlCol="0">
              <a:spAutoFit/>
            </a:bodyPr>
            <a:lstStyle/>
            <a:p>
              <a:r>
                <a:rPr lang="en-CH" sz="1200" b="1" dirty="0">
                  <a:solidFill>
                    <a:schemeClr val="accent5">
                      <a:lumMod val="75000"/>
                    </a:schemeClr>
                  </a:solidFill>
                </a:rPr>
                <a:t>My Speech </a:t>
              </a:r>
              <a:br>
                <a:rPr lang="en-CH" sz="1200" b="1" dirty="0">
                  <a:solidFill>
                    <a:schemeClr val="accent5">
                      <a:lumMod val="75000"/>
                    </a:schemeClr>
                  </a:solidFill>
                </a:rPr>
              </a:br>
              <a:r>
                <a:rPr lang="en-CH" sz="1200" b="1" dirty="0">
                  <a:solidFill>
                    <a:schemeClr val="accent5">
                      <a:lumMod val="75000"/>
                    </a:schemeClr>
                  </a:solidFill>
                </a:rPr>
                <a:t>is saying</a:t>
              </a:r>
            </a:p>
          </p:txBody>
        </p:sp>
        <p:sp>
          <p:nvSpPr>
            <p:cNvPr id="36" name="Oval Callout 35">
              <a:extLst>
                <a:ext uri="{FF2B5EF4-FFF2-40B4-BE49-F238E27FC236}">
                  <a16:creationId xmlns:a16="http://schemas.microsoft.com/office/drawing/2014/main" id="{7B1DEF35-A33E-394C-9820-3E69033DAC9C}"/>
                </a:ext>
              </a:extLst>
            </p:cNvPr>
            <p:cNvSpPr/>
            <p:nvPr/>
          </p:nvSpPr>
          <p:spPr>
            <a:xfrm flipH="1">
              <a:off x="1819513" y="3582863"/>
              <a:ext cx="933943" cy="713277"/>
            </a:xfrm>
            <a:prstGeom prst="wedgeEllipseCallout">
              <a:avLst>
                <a:gd name="adj1" fmla="val -107232"/>
                <a:gd name="adj2" fmla="val -6477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TextBox 36">
              <a:extLst>
                <a:ext uri="{FF2B5EF4-FFF2-40B4-BE49-F238E27FC236}">
                  <a16:creationId xmlns:a16="http://schemas.microsoft.com/office/drawing/2014/main" id="{687923B3-2B99-EA46-A147-120EB881C4A6}"/>
                </a:ext>
              </a:extLst>
            </p:cNvPr>
            <p:cNvSpPr txBox="1"/>
            <p:nvPr/>
          </p:nvSpPr>
          <p:spPr>
            <a:xfrm>
              <a:off x="2288673" y="4366754"/>
              <a:ext cx="941957" cy="592631"/>
            </a:xfrm>
            <a:prstGeom prst="rect">
              <a:avLst/>
            </a:prstGeom>
            <a:noFill/>
          </p:spPr>
          <p:txBody>
            <a:bodyPr wrap="none" rtlCol="0">
              <a:spAutoFit/>
            </a:bodyPr>
            <a:lstStyle/>
            <a:p>
              <a:r>
                <a:rPr lang="en-CH" sz="1200" b="1" dirty="0">
                  <a:solidFill>
                    <a:schemeClr val="accent2">
                      <a:lumMod val="75000"/>
                    </a:schemeClr>
                  </a:solidFill>
                </a:rPr>
                <a:t>My Heart </a:t>
              </a:r>
              <a:br>
                <a:rPr lang="en-CH" sz="1200" b="1" dirty="0">
                  <a:solidFill>
                    <a:schemeClr val="accent2">
                      <a:lumMod val="75000"/>
                    </a:schemeClr>
                  </a:solidFill>
                </a:rPr>
              </a:br>
              <a:r>
                <a:rPr lang="en-CH" sz="1200" b="1" dirty="0">
                  <a:solidFill>
                    <a:schemeClr val="accent2">
                      <a:lumMod val="75000"/>
                    </a:schemeClr>
                  </a:solidFill>
                </a:rPr>
                <a:t>is saying</a:t>
              </a:r>
            </a:p>
          </p:txBody>
        </p:sp>
        <p:sp>
          <p:nvSpPr>
            <p:cNvPr id="38" name="Cloud Callout 37">
              <a:extLst>
                <a:ext uri="{FF2B5EF4-FFF2-40B4-BE49-F238E27FC236}">
                  <a16:creationId xmlns:a16="http://schemas.microsoft.com/office/drawing/2014/main" id="{C0E8C0CB-DBAB-1649-899C-F5063386549A}"/>
                </a:ext>
              </a:extLst>
            </p:cNvPr>
            <p:cNvSpPr/>
            <p:nvPr/>
          </p:nvSpPr>
          <p:spPr>
            <a:xfrm flipH="1">
              <a:off x="2170164" y="4321284"/>
              <a:ext cx="921689" cy="713277"/>
            </a:xfrm>
            <a:prstGeom prst="cloudCallout">
              <a:avLst>
                <a:gd name="adj1" fmla="val -90564"/>
                <a:gd name="adj2" fmla="val -1216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12" name="Picture 11" descr="Diagram&#10;&#10;Description automatically generated">
            <a:extLst>
              <a:ext uri="{FF2B5EF4-FFF2-40B4-BE49-F238E27FC236}">
                <a16:creationId xmlns:a16="http://schemas.microsoft.com/office/drawing/2014/main" id="{FFA2B876-C5DD-9540-931C-CE29F8EB6DF2}"/>
              </a:ext>
            </a:extLst>
          </p:cNvPr>
          <p:cNvPicPr>
            <a:picLocks noChangeAspect="1"/>
          </p:cNvPicPr>
          <p:nvPr/>
        </p:nvPicPr>
        <p:blipFill>
          <a:blip r:embed="rId7"/>
          <a:stretch>
            <a:fillRect/>
          </a:stretch>
        </p:blipFill>
        <p:spPr>
          <a:xfrm>
            <a:off x="0" y="78056"/>
            <a:ext cx="9144000" cy="6429621"/>
          </a:xfrm>
          <a:prstGeom prst="rect">
            <a:avLst/>
          </a:prstGeom>
        </p:spPr>
      </p:pic>
      <p:pic>
        <p:nvPicPr>
          <p:cNvPr id="16" name="Picture 15" descr="Diagram&#10;&#10;Description automatically generated">
            <a:extLst>
              <a:ext uri="{FF2B5EF4-FFF2-40B4-BE49-F238E27FC236}">
                <a16:creationId xmlns:a16="http://schemas.microsoft.com/office/drawing/2014/main" id="{315483ED-6F0A-D346-9E62-C2BD2240A6D6}"/>
              </a:ext>
            </a:extLst>
          </p:cNvPr>
          <p:cNvPicPr>
            <a:picLocks noChangeAspect="1"/>
          </p:cNvPicPr>
          <p:nvPr/>
        </p:nvPicPr>
        <p:blipFill>
          <a:blip r:embed="rId8"/>
          <a:stretch>
            <a:fillRect/>
          </a:stretch>
        </p:blipFill>
        <p:spPr>
          <a:xfrm>
            <a:off x="-11723" y="77903"/>
            <a:ext cx="9144000" cy="6643418"/>
          </a:xfrm>
          <a:prstGeom prst="rect">
            <a:avLst/>
          </a:prstGeom>
        </p:spPr>
      </p:pic>
    </p:spTree>
    <p:extLst>
      <p:ext uri="{BB962C8B-B14F-4D97-AF65-F5344CB8AC3E}">
        <p14:creationId xmlns:p14="http://schemas.microsoft.com/office/powerpoint/2010/main" val="32165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 grpId="0"/>
      <p:bldP spid="4" grpId="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26172"/>
            <a:ext cx="2031999" cy="3785652"/>
          </a:xfrm>
          <a:prstGeom prst="rect">
            <a:avLst/>
          </a:prstGeom>
          <a:noFill/>
        </p:spPr>
        <p:txBody>
          <a:bodyPr wrap="square" rtlCol="0">
            <a:spAutoFit/>
          </a:bodyPr>
          <a:lstStyle/>
          <a:p>
            <a:pPr algn="ctr"/>
            <a:r>
              <a:rPr lang="en-US" sz="2800" b="1" dirty="0">
                <a:solidFill>
                  <a:srgbClr val="3366FF"/>
                </a:solidFill>
              </a:rPr>
              <a:t>Water Scarcity Affects all 17 United Nations </a:t>
            </a:r>
            <a:r>
              <a:rPr lang="en-US" sz="2400" b="1" dirty="0">
                <a:solidFill>
                  <a:srgbClr val="3366FF"/>
                </a:solidFill>
              </a:rPr>
              <a:t>Sustainable </a:t>
            </a:r>
            <a:r>
              <a:rPr lang="en-US" sz="2000" b="1" dirty="0">
                <a:solidFill>
                  <a:srgbClr val="3366FF"/>
                </a:solidFill>
              </a:rPr>
              <a:t>Development </a:t>
            </a:r>
            <a:r>
              <a:rPr lang="en-US" sz="2800" b="1" dirty="0">
                <a:solidFill>
                  <a:srgbClr val="3366FF"/>
                </a:solidFill>
              </a:rPr>
              <a:t>Goals</a:t>
            </a:r>
          </a:p>
          <a:p>
            <a:pPr algn="ctr"/>
            <a:endParaRPr lang="en-US" sz="2800" b="1" dirty="0">
              <a:solidFill>
                <a:srgbClr val="3366FF"/>
              </a:solidFill>
            </a:endParaRPr>
          </a:p>
        </p:txBody>
      </p:sp>
      <p:pic>
        <p:nvPicPr>
          <p:cNvPr id="5" name="Picture 4"/>
          <p:cNvPicPr>
            <a:picLocks noChangeAspect="1"/>
          </p:cNvPicPr>
          <p:nvPr/>
        </p:nvPicPr>
        <p:blipFill>
          <a:blip r:embed="rId2"/>
          <a:stretch>
            <a:fillRect/>
          </a:stretch>
        </p:blipFill>
        <p:spPr>
          <a:xfrm>
            <a:off x="2031999" y="0"/>
            <a:ext cx="6792425" cy="6858000"/>
          </a:xfrm>
          <a:prstGeom prst="rect">
            <a:avLst/>
          </a:prstGeom>
        </p:spPr>
      </p:pic>
      <p:sp>
        <p:nvSpPr>
          <p:cNvPr id="8" name="Rectangle 7"/>
          <p:cNvSpPr/>
          <p:nvPr/>
        </p:nvSpPr>
        <p:spPr>
          <a:xfrm>
            <a:off x="16062" y="6204003"/>
            <a:ext cx="4031873" cy="461665"/>
          </a:xfrm>
          <a:prstGeom prst="rect">
            <a:avLst/>
          </a:prstGeom>
        </p:spPr>
        <p:txBody>
          <a:bodyPr wrap="none">
            <a:spAutoFit/>
          </a:bodyPr>
          <a:lstStyle/>
          <a:p>
            <a:pPr algn="ctr"/>
            <a:r>
              <a:rPr lang="en-US" sz="2400" b="1" dirty="0">
                <a:solidFill>
                  <a:srgbClr val="3366FF"/>
                </a:solidFill>
                <a:hlinkClick r:id="rId3"/>
              </a:rPr>
              <a:t>https://truestorytelling.org</a:t>
            </a:r>
            <a:r>
              <a:rPr lang="en-US" sz="2400" b="1" dirty="0">
                <a:solidFill>
                  <a:srgbClr val="3366FF"/>
                </a:solidFill>
              </a:rPr>
              <a:t>  </a:t>
            </a:r>
          </a:p>
        </p:txBody>
      </p:sp>
      <p:sp>
        <p:nvSpPr>
          <p:cNvPr id="2" name="Slide Number Placeholder 1"/>
          <p:cNvSpPr>
            <a:spLocks noGrp="1"/>
          </p:cNvSpPr>
          <p:nvPr>
            <p:ph type="sldNum" sz="quarter" idx="11"/>
          </p:nvPr>
        </p:nvSpPr>
        <p:spPr/>
        <p:txBody>
          <a:bodyPr/>
          <a:lstStyle/>
          <a:p>
            <a:fld id="{651FC063-5EA9-49AF-AFAF-D68C9E82B23B}" type="slidenum">
              <a:rPr lang="en-US" smtClean="0"/>
              <a:pPr/>
              <a:t>27</a:t>
            </a:fld>
            <a:endParaRPr lang="en-US"/>
          </a:p>
        </p:txBody>
      </p:sp>
      <p:pic>
        <p:nvPicPr>
          <p:cNvPr id="10" name="Picture 9">
            <a:extLst>
              <a:ext uri="{FF2B5EF4-FFF2-40B4-BE49-F238E27FC236}">
                <a16:creationId xmlns:a16="http://schemas.microsoft.com/office/drawing/2014/main" id="{5467EAEA-FB8D-ED4A-AAF2-6496C2B03EF8}"/>
              </a:ext>
            </a:extLst>
          </p:cNvPr>
          <p:cNvPicPr>
            <a:picLocks noChangeAspect="1"/>
          </p:cNvPicPr>
          <p:nvPr/>
        </p:nvPicPr>
        <p:blipFill rotWithShape="1">
          <a:blip r:embed="rId4"/>
          <a:srcRect l="2638" t="12234" r="36300" b="47629"/>
          <a:stretch/>
        </p:blipFill>
        <p:spPr>
          <a:xfrm>
            <a:off x="3749684" y="1857184"/>
            <a:ext cx="3445099" cy="3224259"/>
          </a:xfrm>
          <a:prstGeom prst="rect">
            <a:avLst/>
          </a:prstGeom>
        </p:spPr>
      </p:pic>
      <p:pic>
        <p:nvPicPr>
          <p:cNvPr id="7" name="Picture 6"/>
          <p:cNvPicPr>
            <a:picLocks noChangeAspect="1"/>
          </p:cNvPicPr>
          <p:nvPr/>
        </p:nvPicPr>
        <p:blipFill>
          <a:blip r:embed="rId5"/>
          <a:stretch>
            <a:fillRect/>
          </a:stretch>
        </p:blipFill>
        <p:spPr>
          <a:xfrm rot="207583" flipH="1">
            <a:off x="6797541" y="3453130"/>
            <a:ext cx="1225298" cy="1228816"/>
          </a:xfrm>
          <a:prstGeom prst="rect">
            <a:avLst/>
          </a:prstGeom>
        </p:spPr>
      </p:pic>
    </p:spTree>
    <p:extLst>
      <p:ext uri="{BB962C8B-B14F-4D97-AF65-F5344CB8AC3E}">
        <p14:creationId xmlns:p14="http://schemas.microsoft.com/office/powerpoint/2010/main" val="38091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32FB-D809-0646-86CF-D925F01DBD5D}"/>
              </a:ext>
            </a:extLst>
          </p:cNvPr>
          <p:cNvSpPr>
            <a:spLocks noGrp="1"/>
          </p:cNvSpPr>
          <p:nvPr>
            <p:ph type="title"/>
          </p:nvPr>
        </p:nvSpPr>
        <p:spPr>
          <a:xfrm>
            <a:off x="0" y="209902"/>
            <a:ext cx="3943350" cy="718690"/>
          </a:xfrm>
        </p:spPr>
        <p:txBody>
          <a:bodyPr>
            <a:normAutofit fontScale="90000"/>
          </a:bodyPr>
          <a:lstStyle/>
          <a:p>
            <a:r>
              <a:rPr lang="en-US" dirty="0"/>
              <a:t>BREAKOUT CONVERSATIONS</a:t>
            </a:r>
          </a:p>
        </p:txBody>
      </p:sp>
      <p:sp>
        <p:nvSpPr>
          <p:cNvPr id="3" name="Content Placeholder 2">
            <a:extLst>
              <a:ext uri="{FF2B5EF4-FFF2-40B4-BE49-F238E27FC236}">
                <a16:creationId xmlns:a16="http://schemas.microsoft.com/office/drawing/2014/main" id="{394FA844-99B5-F24B-A2AE-221D3C2A87AA}"/>
              </a:ext>
            </a:extLst>
          </p:cNvPr>
          <p:cNvSpPr>
            <a:spLocks noGrp="1"/>
          </p:cNvSpPr>
          <p:nvPr>
            <p:ph idx="1"/>
          </p:nvPr>
        </p:nvSpPr>
        <p:spPr>
          <a:xfrm>
            <a:off x="0" y="1003268"/>
            <a:ext cx="1518202" cy="1603375"/>
          </a:xfrm>
        </p:spPr>
        <p:txBody>
          <a:bodyPr/>
          <a:lstStyle/>
          <a:p>
            <a:pPr marL="0" indent="0">
              <a:buNone/>
            </a:pPr>
            <a:r>
              <a:rPr lang="en-US" dirty="0"/>
              <a:t>How does BUSINES MODELING relate to 17 SDGs?</a:t>
            </a:r>
          </a:p>
        </p:txBody>
      </p:sp>
      <p:sp>
        <p:nvSpPr>
          <p:cNvPr id="4" name="Slide Number Placeholder 3">
            <a:extLst>
              <a:ext uri="{FF2B5EF4-FFF2-40B4-BE49-F238E27FC236}">
                <a16:creationId xmlns:a16="http://schemas.microsoft.com/office/drawing/2014/main" id="{0F321DF7-A59A-424F-BB60-0B4CF6F91AD7}"/>
              </a:ext>
            </a:extLst>
          </p:cNvPr>
          <p:cNvSpPr>
            <a:spLocks noGrp="1"/>
          </p:cNvSpPr>
          <p:nvPr>
            <p:ph type="sldNum" sz="quarter" idx="12"/>
          </p:nvPr>
        </p:nvSpPr>
        <p:spPr/>
        <p:txBody>
          <a:bodyPr/>
          <a:lstStyle/>
          <a:p>
            <a:fld id="{2CB0B10C-1642-FC46-B864-C0A2CDEA0834}" type="slidenum">
              <a:rPr lang="en-CH" smtClean="0"/>
              <a:t>28</a:t>
            </a:fld>
            <a:endParaRPr lang="en-CH"/>
          </a:p>
        </p:txBody>
      </p:sp>
      <p:pic>
        <p:nvPicPr>
          <p:cNvPr id="6" name="Picture 5">
            <a:extLst>
              <a:ext uri="{FF2B5EF4-FFF2-40B4-BE49-F238E27FC236}">
                <a16:creationId xmlns:a16="http://schemas.microsoft.com/office/drawing/2014/main" id="{51244D43-D5F5-7B46-A00D-8F38CC46CEB7}"/>
              </a:ext>
            </a:extLst>
          </p:cNvPr>
          <p:cNvPicPr>
            <a:picLocks noChangeAspect="1"/>
          </p:cNvPicPr>
          <p:nvPr/>
        </p:nvPicPr>
        <p:blipFill>
          <a:blip r:embed="rId2"/>
          <a:stretch>
            <a:fillRect/>
          </a:stretch>
        </p:blipFill>
        <p:spPr>
          <a:xfrm>
            <a:off x="2031999" y="0"/>
            <a:ext cx="6792425" cy="6858000"/>
          </a:xfrm>
          <a:prstGeom prst="rect">
            <a:avLst/>
          </a:prstGeom>
        </p:spPr>
      </p:pic>
      <p:pic>
        <p:nvPicPr>
          <p:cNvPr id="7" name="Picture 6">
            <a:extLst>
              <a:ext uri="{FF2B5EF4-FFF2-40B4-BE49-F238E27FC236}">
                <a16:creationId xmlns:a16="http://schemas.microsoft.com/office/drawing/2014/main" id="{1C40835D-E8B8-C44C-A625-B93E592D92A2}"/>
              </a:ext>
            </a:extLst>
          </p:cNvPr>
          <p:cNvPicPr>
            <a:picLocks noChangeAspect="1"/>
          </p:cNvPicPr>
          <p:nvPr/>
        </p:nvPicPr>
        <p:blipFill rotWithShape="1">
          <a:blip r:embed="rId3"/>
          <a:srcRect l="2638" t="12234" r="36300" b="47629"/>
          <a:stretch/>
        </p:blipFill>
        <p:spPr>
          <a:xfrm>
            <a:off x="3749684" y="1857184"/>
            <a:ext cx="3445099" cy="3224259"/>
          </a:xfrm>
          <a:prstGeom prst="rect">
            <a:avLst/>
          </a:prstGeom>
        </p:spPr>
      </p:pic>
    </p:spTree>
    <p:extLst>
      <p:ext uri="{BB962C8B-B14F-4D97-AF65-F5344CB8AC3E}">
        <p14:creationId xmlns:p14="http://schemas.microsoft.com/office/powerpoint/2010/main" val="35620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CustomShape 1"/>
          <p:cNvSpPr/>
          <p:nvPr/>
        </p:nvSpPr>
        <p:spPr>
          <a:xfrm>
            <a:off x="628650" y="171162"/>
            <a:ext cx="2130136" cy="237114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nSpc>
                <a:spcPct val="90000"/>
              </a:lnSpc>
              <a:spcBef>
                <a:spcPct val="0"/>
              </a:spcBef>
              <a:spcAft>
                <a:spcPts val="600"/>
              </a:spcAft>
            </a:pPr>
            <a:r>
              <a:rPr lang="en-US" sz="2400" kern="1200" spc="-1" dirty="0">
                <a:solidFill>
                  <a:srgbClr val="FF0000"/>
                </a:solidFill>
                <a:latin typeface="+mj-lt"/>
                <a:ea typeface="+mj-ea"/>
                <a:cs typeface="+mj-cs"/>
              </a:rPr>
              <a:t>DIESELGATE Defeat Devices</a:t>
            </a:r>
            <a:br>
              <a:rPr lang="en-US" sz="2400" kern="1200" dirty="0">
                <a:solidFill>
                  <a:srgbClr val="FF0000"/>
                </a:solidFill>
                <a:latin typeface="+mj-lt"/>
                <a:ea typeface="+mj-ea"/>
                <a:cs typeface="+mj-cs"/>
              </a:rPr>
            </a:br>
            <a:r>
              <a:rPr lang="en-US" sz="2400" kern="1200" spc="-1" dirty="0">
                <a:solidFill>
                  <a:srgbClr val="FF0000"/>
                </a:solidFill>
                <a:latin typeface="+mj-lt"/>
                <a:ea typeface="+mj-ea"/>
                <a:cs typeface="+mj-cs"/>
              </a:rPr>
              <a:t>What is True &amp; What is Already There?</a:t>
            </a:r>
          </a:p>
        </p:txBody>
      </p:sp>
      <p:pic>
        <p:nvPicPr>
          <p:cNvPr id="726" name="Picture 725"/>
          <p:cNvPicPr/>
          <p:nvPr/>
        </p:nvPicPr>
        <p:blipFill>
          <a:blip r:embed="rId2"/>
          <a:stretch/>
        </p:blipFill>
        <p:spPr>
          <a:xfrm>
            <a:off x="3155949" y="1514536"/>
            <a:ext cx="5510653" cy="3829904"/>
          </a:xfrm>
          <a:prstGeom prst="rect">
            <a:avLst/>
          </a:prstGeom>
        </p:spPr>
      </p:pic>
      <p:sp>
        <p:nvSpPr>
          <p:cNvPr id="2" name="Slide Number Placeholder 1">
            <a:extLst>
              <a:ext uri="{FF2B5EF4-FFF2-40B4-BE49-F238E27FC236}">
                <a16:creationId xmlns:a16="http://schemas.microsoft.com/office/drawing/2014/main" id="{CEA48EA3-F8FA-FE4B-A683-C60914388446}"/>
              </a:ext>
            </a:extLst>
          </p:cNvPr>
          <p:cNvSpPr>
            <a:spLocks noGrp="1"/>
          </p:cNvSpPr>
          <p:nvPr>
            <p:ph type="sldNum" sz="quarter" idx="12"/>
          </p:nvPr>
        </p:nvSpPr>
        <p:spPr/>
        <p:txBody>
          <a:bodyPr/>
          <a:lstStyle/>
          <a:p>
            <a:fld id="{2CB0B10C-1642-FC46-B864-C0A2CDEA0834}" type="slidenum">
              <a:rPr lang="en-CH" smtClean="0"/>
              <a:t>29</a:t>
            </a:fld>
            <a:endParaRPr lang="en-CH"/>
          </a:p>
        </p:txBody>
      </p:sp>
    </p:spTree>
    <p:extLst>
      <p:ext uri="{BB962C8B-B14F-4D97-AF65-F5344CB8AC3E}">
        <p14:creationId xmlns:p14="http://schemas.microsoft.com/office/powerpoint/2010/main" val="357943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BBA3-C940-1647-970A-C3A910947EBD}"/>
              </a:ext>
            </a:extLst>
          </p:cNvPr>
          <p:cNvSpPr>
            <a:spLocks noGrp="1"/>
          </p:cNvSpPr>
          <p:nvPr>
            <p:ph type="title"/>
          </p:nvPr>
        </p:nvSpPr>
        <p:spPr>
          <a:xfrm>
            <a:off x="376518" y="171161"/>
            <a:ext cx="2382268" cy="4226027"/>
          </a:xfrm>
        </p:spPr>
        <p:txBody>
          <a:bodyPr>
            <a:normAutofit/>
          </a:bodyPr>
          <a:lstStyle/>
          <a:p>
            <a:r>
              <a:rPr lang="en-US" sz="2800" dirty="0">
                <a:solidFill>
                  <a:srgbClr val="FF0000"/>
                </a:solidFill>
              </a:rPr>
              <a:t>Business Model Generation</a:t>
            </a:r>
            <a:br>
              <a:rPr lang="en-US" sz="2800" dirty="0">
                <a:solidFill>
                  <a:srgbClr val="FF0000"/>
                </a:solidFill>
              </a:rPr>
            </a:br>
            <a:br>
              <a:rPr lang="en-US" sz="2800" dirty="0">
                <a:solidFill>
                  <a:srgbClr val="FF0000"/>
                </a:solidFill>
              </a:rPr>
            </a:br>
            <a:r>
              <a:rPr lang="en-US" sz="2800" dirty="0">
                <a:solidFill>
                  <a:srgbClr val="FF0000"/>
                </a:solidFill>
              </a:rPr>
              <a:t>Discussion</a:t>
            </a:r>
            <a:br>
              <a:rPr lang="en-US" sz="2800" dirty="0">
                <a:solidFill>
                  <a:srgbClr val="FF0000"/>
                </a:solidFill>
              </a:rPr>
            </a:br>
            <a:r>
              <a:rPr lang="en-US" sz="3200" b="1" dirty="0">
                <a:solidFill>
                  <a:srgbClr val="FF0000"/>
                </a:solidFill>
              </a:rPr>
              <a:t>Where’s the ETHICS in Business Modeling?</a:t>
            </a:r>
            <a:endParaRPr lang="en-US" sz="2800" b="1" dirty="0">
              <a:solidFill>
                <a:srgbClr val="FF0000"/>
              </a:solidFill>
            </a:endParaRPr>
          </a:p>
        </p:txBody>
      </p:sp>
      <p:pic>
        <p:nvPicPr>
          <p:cNvPr id="2050" name="Picture 2" descr="Business Model Canvas - MOOC Modules Entrepreneurship">
            <a:extLst>
              <a:ext uri="{FF2B5EF4-FFF2-40B4-BE49-F238E27FC236}">
                <a16:creationId xmlns:a16="http://schemas.microsoft.com/office/drawing/2014/main" id="{4437DC81-D8C4-6046-951A-A7DE7F01A2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55949" y="1390546"/>
            <a:ext cx="5510653" cy="40778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ED84864-551C-4143-88FD-E8F0A709A736}"/>
              </a:ext>
            </a:extLst>
          </p:cNvPr>
          <p:cNvSpPr>
            <a:spLocks noGrp="1"/>
          </p:cNvSpPr>
          <p:nvPr>
            <p:ph type="sldNum" sz="quarter" idx="12"/>
          </p:nvPr>
        </p:nvSpPr>
        <p:spPr>
          <a:xfrm>
            <a:off x="8194857" y="6356350"/>
            <a:ext cx="469082" cy="365125"/>
          </a:xfrm>
          <a:noFill/>
        </p:spPr>
        <p:txBody>
          <a:bodyPr>
            <a:normAutofit/>
          </a:bodyPr>
          <a:lstStyle/>
          <a:p>
            <a:pPr algn="l">
              <a:spcAft>
                <a:spcPts val="600"/>
              </a:spcAft>
            </a:pPr>
            <a:fld id="{2CB0B10C-1642-FC46-B864-C0A2CDEA0834}" type="slidenum">
              <a:rPr lang="en-CH" smtClean="0"/>
              <a:pPr algn="l">
                <a:spcAft>
                  <a:spcPts val="600"/>
                </a:spcAft>
              </a:pPr>
              <a:t>3</a:t>
            </a:fld>
            <a:endParaRPr lang="en-CH"/>
          </a:p>
        </p:txBody>
      </p:sp>
    </p:spTree>
    <p:extLst>
      <p:ext uri="{BB962C8B-B14F-4D97-AF65-F5344CB8AC3E}">
        <p14:creationId xmlns:p14="http://schemas.microsoft.com/office/powerpoint/2010/main" val="1675789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CustomShape 1"/>
          <p:cNvSpPr/>
          <p:nvPr/>
        </p:nvSpPr>
        <p:spPr>
          <a:xfrm>
            <a:off x="1469340" y="1053000"/>
            <a:ext cx="7347780" cy="848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algn="ctr">
              <a:lnSpc>
                <a:spcPct val="100000"/>
              </a:lnSpc>
            </a:pPr>
            <a:r>
              <a:rPr lang="en-US" sz="2557" spc="-1">
                <a:solidFill>
                  <a:srgbClr val="050505"/>
                </a:solidFill>
                <a:latin typeface="Times New Roman"/>
              </a:rPr>
              <a:t>DENY THE DOMINANT PLOT?</a:t>
            </a:r>
            <a:endParaRPr lang="en-US" sz="2557" spc="-1">
              <a:latin typeface="Arial"/>
            </a:endParaRPr>
          </a:p>
        </p:txBody>
      </p:sp>
      <p:pic>
        <p:nvPicPr>
          <p:cNvPr id="732" name="Picture 731"/>
          <p:cNvPicPr/>
          <p:nvPr/>
        </p:nvPicPr>
        <p:blipFill>
          <a:blip r:embed="rId2"/>
          <a:stretch/>
        </p:blipFill>
        <p:spPr>
          <a:xfrm>
            <a:off x="1453680" y="1686690"/>
            <a:ext cx="7689870" cy="3939840"/>
          </a:xfrm>
          <a:prstGeom prst="rect">
            <a:avLst/>
          </a:prstGeom>
          <a:ln w="0">
            <a:noFill/>
          </a:ln>
        </p:spPr>
      </p:pic>
      <p:sp>
        <p:nvSpPr>
          <p:cNvPr id="2" name="Slide Number Placeholder 1">
            <a:extLst>
              <a:ext uri="{FF2B5EF4-FFF2-40B4-BE49-F238E27FC236}">
                <a16:creationId xmlns:a16="http://schemas.microsoft.com/office/drawing/2014/main" id="{0A476E0A-D05A-4040-AB7E-699D93B6D9BB}"/>
              </a:ext>
            </a:extLst>
          </p:cNvPr>
          <p:cNvSpPr>
            <a:spLocks noGrp="1"/>
          </p:cNvSpPr>
          <p:nvPr>
            <p:ph type="sldNum" sz="quarter" idx="12"/>
          </p:nvPr>
        </p:nvSpPr>
        <p:spPr/>
        <p:txBody>
          <a:bodyPr/>
          <a:lstStyle/>
          <a:p>
            <a:fld id="{2CB0B10C-1642-FC46-B864-C0A2CDEA0834}" type="slidenum">
              <a:rPr lang="en-CH" smtClean="0"/>
              <a:t>30</a:t>
            </a:fld>
            <a:endParaRPr lang="en-CH"/>
          </a:p>
        </p:txBody>
      </p:sp>
    </p:spTree>
    <p:extLst>
      <p:ext uri="{BB962C8B-B14F-4D97-AF65-F5344CB8AC3E}">
        <p14:creationId xmlns:p14="http://schemas.microsoft.com/office/powerpoint/2010/main" val="844527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732"/>
          <p:cNvPicPr/>
          <p:nvPr/>
        </p:nvPicPr>
        <p:blipFill>
          <a:blip r:embed="rId2"/>
          <a:stretch/>
        </p:blipFill>
        <p:spPr>
          <a:xfrm>
            <a:off x="484094" y="265580"/>
            <a:ext cx="8283209" cy="5220820"/>
          </a:xfrm>
          <a:prstGeom prst="rect">
            <a:avLst/>
          </a:prstGeom>
          <a:ln w="0">
            <a:noFill/>
          </a:ln>
        </p:spPr>
      </p:pic>
      <p:sp>
        <p:nvSpPr>
          <p:cNvPr id="2" name="Slide Number Placeholder 1">
            <a:extLst>
              <a:ext uri="{FF2B5EF4-FFF2-40B4-BE49-F238E27FC236}">
                <a16:creationId xmlns:a16="http://schemas.microsoft.com/office/drawing/2014/main" id="{0F44F216-1B72-2C42-9B32-217837CA6FF9}"/>
              </a:ext>
            </a:extLst>
          </p:cNvPr>
          <p:cNvSpPr>
            <a:spLocks noGrp="1"/>
          </p:cNvSpPr>
          <p:nvPr>
            <p:ph type="sldNum" sz="quarter" idx="12"/>
          </p:nvPr>
        </p:nvSpPr>
        <p:spPr/>
        <p:txBody>
          <a:bodyPr/>
          <a:lstStyle/>
          <a:p>
            <a:fld id="{2CB0B10C-1642-FC46-B864-C0A2CDEA0834}" type="slidenum">
              <a:rPr lang="en-CH" smtClean="0"/>
              <a:t>31</a:t>
            </a:fld>
            <a:endParaRPr lang="en-CH"/>
          </a:p>
        </p:txBody>
      </p:sp>
    </p:spTree>
    <p:extLst>
      <p:ext uri="{BB962C8B-B14F-4D97-AF65-F5344CB8AC3E}">
        <p14:creationId xmlns:p14="http://schemas.microsoft.com/office/powerpoint/2010/main" val="3885586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Picture 736"/>
          <p:cNvPicPr/>
          <p:nvPr/>
        </p:nvPicPr>
        <p:blipFill>
          <a:blip r:embed="rId2"/>
          <a:stretch/>
        </p:blipFill>
        <p:spPr>
          <a:xfrm>
            <a:off x="551329" y="1586752"/>
            <a:ext cx="8041341" cy="4329954"/>
          </a:xfrm>
          <a:prstGeom prst="rect">
            <a:avLst/>
          </a:prstGeom>
          <a:ln w="0">
            <a:noFill/>
          </a:ln>
        </p:spPr>
      </p:pic>
      <p:sp>
        <p:nvSpPr>
          <p:cNvPr id="2" name="TextBox 1">
            <a:extLst>
              <a:ext uri="{FF2B5EF4-FFF2-40B4-BE49-F238E27FC236}">
                <a16:creationId xmlns:a16="http://schemas.microsoft.com/office/drawing/2014/main" id="{7B6FC2D1-BB01-9248-B215-FE43C126E128}"/>
              </a:ext>
            </a:extLst>
          </p:cNvPr>
          <p:cNvSpPr txBox="1"/>
          <p:nvPr/>
        </p:nvSpPr>
        <p:spPr>
          <a:xfrm>
            <a:off x="0" y="109424"/>
            <a:ext cx="9143999" cy="1477328"/>
          </a:xfrm>
          <a:prstGeom prst="rect">
            <a:avLst/>
          </a:prstGeom>
          <a:noFill/>
        </p:spPr>
        <p:txBody>
          <a:bodyPr wrap="square" rtlCol="0">
            <a:spAutoFit/>
          </a:bodyPr>
          <a:lstStyle/>
          <a:p>
            <a:r>
              <a:rPr lang="en-US" dirty="0"/>
              <a:t>Boje (2019) </a:t>
            </a:r>
            <a:r>
              <a:rPr lang="en-US" i="1" dirty="0"/>
              <a:t>Storytelling in the global age: There is no Planet B</a:t>
            </a:r>
            <a:r>
              <a:rPr lang="en-US" dirty="0"/>
              <a:t> (Vol. 1). World Scientific.</a:t>
            </a:r>
          </a:p>
          <a:p>
            <a:r>
              <a:rPr lang="en-US" dirty="0"/>
              <a:t> </a:t>
            </a:r>
          </a:p>
          <a:p>
            <a:r>
              <a:rPr lang="en-US" dirty="0"/>
              <a:t>Mogens Sparre and Boje, David M. (2020). Utilizing Participative Action Research With Storytelling Interventions to Create Sustainability in Danish Farming. To appear in Organizational Development Journal. </a:t>
            </a:r>
            <a:r>
              <a:rPr lang="en-US" u="sng" dirty="0">
                <a:hlinkClick r:id="rId3"/>
              </a:rPr>
              <a:t>Click here for pre-press pdf</a:t>
            </a:r>
            <a:endParaRPr lang="en-US" dirty="0"/>
          </a:p>
        </p:txBody>
      </p:sp>
      <p:sp>
        <p:nvSpPr>
          <p:cNvPr id="3" name="Slide Number Placeholder 2">
            <a:extLst>
              <a:ext uri="{FF2B5EF4-FFF2-40B4-BE49-F238E27FC236}">
                <a16:creationId xmlns:a16="http://schemas.microsoft.com/office/drawing/2014/main" id="{EE7CD1F0-1DE2-074B-8647-DC9D3F90AF2E}"/>
              </a:ext>
            </a:extLst>
          </p:cNvPr>
          <p:cNvSpPr>
            <a:spLocks noGrp="1"/>
          </p:cNvSpPr>
          <p:nvPr>
            <p:ph type="sldNum" sz="quarter" idx="12"/>
          </p:nvPr>
        </p:nvSpPr>
        <p:spPr/>
        <p:txBody>
          <a:bodyPr/>
          <a:lstStyle/>
          <a:p>
            <a:fld id="{2CB0B10C-1642-FC46-B864-C0A2CDEA0834}" type="slidenum">
              <a:rPr lang="en-CH" smtClean="0"/>
              <a:t>32</a:t>
            </a:fld>
            <a:endParaRPr lang="en-CH"/>
          </a:p>
        </p:txBody>
      </p:sp>
    </p:spTree>
    <p:extLst>
      <p:ext uri="{BB962C8B-B14F-4D97-AF65-F5344CB8AC3E}">
        <p14:creationId xmlns:p14="http://schemas.microsoft.com/office/powerpoint/2010/main" val="145357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Picture 737"/>
          <p:cNvPicPr/>
          <p:nvPr/>
        </p:nvPicPr>
        <p:blipFill>
          <a:blip r:embed="rId2"/>
          <a:stretch/>
        </p:blipFill>
        <p:spPr>
          <a:xfrm>
            <a:off x="595085" y="0"/>
            <a:ext cx="7953829" cy="5849257"/>
          </a:xfrm>
          <a:prstGeom prst="rect">
            <a:avLst/>
          </a:prstGeom>
          <a:ln w="0">
            <a:noFill/>
          </a:ln>
        </p:spPr>
      </p:pic>
      <p:sp>
        <p:nvSpPr>
          <p:cNvPr id="2" name="TextBox 1">
            <a:extLst>
              <a:ext uri="{FF2B5EF4-FFF2-40B4-BE49-F238E27FC236}">
                <a16:creationId xmlns:a16="http://schemas.microsoft.com/office/drawing/2014/main" id="{E23707C3-3364-464A-B7E3-4BBE5CD71DC8}"/>
              </a:ext>
            </a:extLst>
          </p:cNvPr>
          <p:cNvSpPr txBox="1"/>
          <p:nvPr/>
        </p:nvSpPr>
        <p:spPr>
          <a:xfrm>
            <a:off x="237992" y="6028617"/>
            <a:ext cx="7315200" cy="523220"/>
          </a:xfrm>
          <a:prstGeom prst="rect">
            <a:avLst/>
          </a:prstGeom>
          <a:noFill/>
        </p:spPr>
        <p:txBody>
          <a:bodyPr wrap="square" rtlCol="0">
            <a:spAutoFit/>
          </a:bodyPr>
          <a:lstStyle/>
          <a:p>
            <a:r>
              <a:rPr lang="en-US" sz="2800" b="1" dirty="0"/>
              <a:t>Add an Existential Ethics Dimension (Boje, 2019)</a:t>
            </a:r>
          </a:p>
        </p:txBody>
      </p:sp>
      <p:sp>
        <p:nvSpPr>
          <p:cNvPr id="3" name="Slide Number Placeholder 2">
            <a:extLst>
              <a:ext uri="{FF2B5EF4-FFF2-40B4-BE49-F238E27FC236}">
                <a16:creationId xmlns:a16="http://schemas.microsoft.com/office/drawing/2014/main" id="{A6835FC0-269E-2E42-BD3F-CF73B60BA80E}"/>
              </a:ext>
            </a:extLst>
          </p:cNvPr>
          <p:cNvSpPr>
            <a:spLocks noGrp="1"/>
          </p:cNvSpPr>
          <p:nvPr>
            <p:ph type="sldNum" sz="quarter" idx="12"/>
          </p:nvPr>
        </p:nvSpPr>
        <p:spPr/>
        <p:txBody>
          <a:bodyPr/>
          <a:lstStyle/>
          <a:p>
            <a:fld id="{2CB0B10C-1642-FC46-B864-C0A2CDEA0834}" type="slidenum">
              <a:rPr lang="en-CH" smtClean="0"/>
              <a:t>33</a:t>
            </a:fld>
            <a:endParaRPr lang="en-CH"/>
          </a:p>
        </p:txBody>
      </p:sp>
    </p:spTree>
    <p:extLst>
      <p:ext uri="{BB962C8B-B14F-4D97-AF65-F5344CB8AC3E}">
        <p14:creationId xmlns:p14="http://schemas.microsoft.com/office/powerpoint/2010/main" val="2531206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rcular Economy - Creating an Industrial Ecosystem - Gershman, Brickner &amp; Bratton, Inc. (GBB)">
            <a:extLst>
              <a:ext uri="{FF2B5EF4-FFF2-40B4-BE49-F238E27FC236}">
                <a16:creationId xmlns:a16="http://schemas.microsoft.com/office/drawing/2014/main" id="{39656F6A-782B-7E44-99F0-1EE63BBD6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54" r="21142" b="4535"/>
          <a:stretch/>
        </p:blipFill>
        <p:spPr bwMode="auto">
          <a:xfrm>
            <a:off x="2642616" y="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68B401-2E8B-154E-B7C3-3BED0BEFD7DB}"/>
              </a:ext>
            </a:extLst>
          </p:cNvPr>
          <p:cNvSpPr>
            <a:spLocks noGrp="1"/>
          </p:cNvSpPr>
          <p:nvPr>
            <p:ph type="title"/>
          </p:nvPr>
        </p:nvSpPr>
        <p:spPr>
          <a:xfrm>
            <a:off x="0" y="1149256"/>
            <a:ext cx="2810435" cy="3886959"/>
          </a:xfrm>
        </p:spPr>
        <p:txBody>
          <a:bodyPr vert="horz" lIns="91440" tIns="45720" rIns="91440" bIns="45720" rtlCol="0" anchor="b">
            <a:normAutofit fontScale="90000"/>
          </a:bodyPr>
          <a:lstStyle/>
          <a:p>
            <a:pPr defTabSz="914400"/>
            <a:r>
              <a:rPr lang="en-US" sz="4200" b="1" dirty="0"/>
              <a:t>BREAKOUT</a:t>
            </a:r>
            <a:br>
              <a:rPr lang="en-US" sz="4200" b="1" dirty="0"/>
            </a:br>
            <a:r>
              <a:rPr lang="en-US" sz="4200" b="1" dirty="0"/>
              <a:t>QUESTION:</a:t>
            </a:r>
            <a:br>
              <a:rPr lang="en-US" sz="4200" b="1" dirty="0"/>
            </a:br>
            <a:br>
              <a:rPr lang="en-US" sz="4200" b="1" dirty="0"/>
            </a:br>
            <a:r>
              <a:rPr lang="en-US" sz="4200" b="1" dirty="0"/>
              <a:t>Can you Deconstruct the CIRCULAR ECONOMY?</a:t>
            </a:r>
          </a:p>
        </p:txBody>
      </p:sp>
      <p:sp>
        <p:nvSpPr>
          <p:cNvPr id="4" name="Slide Number Placeholder 3">
            <a:extLst>
              <a:ext uri="{FF2B5EF4-FFF2-40B4-BE49-F238E27FC236}">
                <a16:creationId xmlns:a16="http://schemas.microsoft.com/office/drawing/2014/main" id="{A318B914-B488-6F4F-9674-45D80037860B}"/>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a:spcAft>
                <a:spcPts val="600"/>
              </a:spcAft>
              <a:defRPr/>
            </a:pPr>
            <a:fld id="{2CB0B10C-1642-FC46-B864-C0A2CDEA0834}" type="slidenum">
              <a:rPr lang="en-US" sz="1000">
                <a:solidFill>
                  <a:schemeClr val="tx1"/>
                </a:solidFill>
                <a:latin typeface="Calibri" panose="020F0502020204030204"/>
              </a:rPr>
              <a:pPr>
                <a:spcAft>
                  <a:spcPts val="600"/>
                </a:spcAft>
                <a:defRPr/>
              </a:pPr>
              <a:t>34</a:t>
            </a:fld>
            <a:endParaRPr lang="en-US" sz="1000">
              <a:solidFill>
                <a:schemeClr val="tx1"/>
              </a:solidFill>
              <a:latin typeface="Calibri" panose="020F0502020204030204"/>
            </a:endParaRPr>
          </a:p>
        </p:txBody>
      </p:sp>
    </p:spTree>
    <p:extLst>
      <p:ext uri="{BB962C8B-B14F-4D97-AF65-F5344CB8AC3E}">
        <p14:creationId xmlns:p14="http://schemas.microsoft.com/office/powerpoint/2010/main" val="15412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Virtual water balance per country and direction of gross virtual water flows related to trade in agricultural and industrial products over the period 1996–2005.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0" y="6002550"/>
            <a:ext cx="1991520" cy="63366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 y="158740"/>
            <a:ext cx="9057843" cy="54963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7"/>
            <a:ext cx="3918240" cy="3096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Arjen Y. Hoekstra, and Mesfin M. Mekonnen PNAS 2012;109:9:3232-3237</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©2012 by National Academy of Sciences</a:t>
            </a:r>
          </a:p>
        </p:txBody>
      </p:sp>
      <p:sp>
        <p:nvSpPr>
          <p:cNvPr id="2" name="Slide Number Placeholder 1">
            <a:extLst>
              <a:ext uri="{FF2B5EF4-FFF2-40B4-BE49-F238E27FC236}">
                <a16:creationId xmlns:a16="http://schemas.microsoft.com/office/drawing/2014/main" id="{21209682-8F40-A148-931A-3B5DD6EABCAC}"/>
              </a:ext>
            </a:extLst>
          </p:cNvPr>
          <p:cNvSpPr>
            <a:spLocks noGrp="1"/>
          </p:cNvSpPr>
          <p:nvPr>
            <p:ph type="sldNum" sz="quarter" idx="12"/>
          </p:nvPr>
        </p:nvSpPr>
        <p:spPr/>
        <p:txBody>
          <a:bodyPr/>
          <a:lstStyle/>
          <a:p>
            <a:fld id="{2CB0B10C-1642-FC46-B864-C0A2CDEA0834}" type="slidenum">
              <a:rPr lang="en-CH" smtClean="0"/>
              <a:t>35</a:t>
            </a:fld>
            <a:endParaRPr lang="en-CH"/>
          </a:p>
        </p:txBody>
      </p:sp>
    </p:spTree>
    <p:extLst>
      <p:ext uri="{BB962C8B-B14F-4D97-AF65-F5344CB8AC3E}">
        <p14:creationId xmlns:p14="http://schemas.microsoft.com/office/powerpoint/2010/main" val="680400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5-03 at 7.39.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68"/>
            <a:ext cx="9144000" cy="5947832"/>
          </a:xfrm>
          <a:prstGeom prst="rect">
            <a:avLst/>
          </a:prstGeom>
        </p:spPr>
      </p:pic>
      <p:sp>
        <p:nvSpPr>
          <p:cNvPr id="5" name="Title 4"/>
          <p:cNvSpPr>
            <a:spLocks noGrp="1"/>
          </p:cNvSpPr>
          <p:nvPr>
            <p:ph type="title"/>
          </p:nvPr>
        </p:nvSpPr>
        <p:spPr>
          <a:xfrm>
            <a:off x="457200" y="274320"/>
            <a:ext cx="7470648" cy="635847"/>
          </a:xfrm>
        </p:spPr>
        <p:txBody>
          <a:bodyPr>
            <a:normAutofit/>
          </a:bodyPr>
          <a:lstStyle/>
          <a:p>
            <a:r>
              <a:rPr lang="en-US" b="1" dirty="0"/>
              <a:t>KPMG Water Business Models</a:t>
            </a:r>
          </a:p>
        </p:txBody>
      </p:sp>
      <p:sp>
        <p:nvSpPr>
          <p:cNvPr id="2" name="Rectangle 1"/>
          <p:cNvSpPr/>
          <p:nvPr/>
        </p:nvSpPr>
        <p:spPr>
          <a:xfrm>
            <a:off x="4838412" y="5316835"/>
            <a:ext cx="2007180" cy="338554"/>
          </a:xfrm>
          <a:prstGeom prst="rect">
            <a:avLst/>
          </a:prstGeom>
          <a:noFill/>
        </p:spPr>
        <p:txBody>
          <a:bodyPr wrap="none" lIns="91440" tIns="45720" rIns="91440" bIns="45720">
            <a:spAutoFit/>
          </a:bodyPr>
          <a:lstStyle/>
          <a:p>
            <a:pPr algn="ct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 = Water Trading</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lide Number Placeholder 2"/>
          <p:cNvSpPr>
            <a:spLocks noGrp="1"/>
          </p:cNvSpPr>
          <p:nvPr>
            <p:ph type="sldNum" sz="quarter" idx="11"/>
          </p:nvPr>
        </p:nvSpPr>
        <p:spPr/>
        <p:txBody>
          <a:bodyPr/>
          <a:lstStyle/>
          <a:p>
            <a:fld id="{651FC063-5EA9-49AF-AFAF-D68C9E82B23B}" type="slidenum">
              <a:rPr lang="en-US" smtClean="0"/>
              <a:pPr/>
              <a:t>36</a:t>
            </a:fld>
            <a:endParaRPr lang="en-US"/>
          </a:p>
        </p:txBody>
      </p:sp>
      <p:sp>
        <p:nvSpPr>
          <p:cNvPr id="7" name="Rectangle 6"/>
          <p:cNvSpPr/>
          <p:nvPr/>
        </p:nvSpPr>
        <p:spPr>
          <a:xfrm>
            <a:off x="2286000" y="1859340"/>
            <a:ext cx="4572000" cy="369332"/>
          </a:xfrm>
          <a:prstGeom prst="rect">
            <a:avLst/>
          </a:prstGeom>
        </p:spPr>
        <p:txBody>
          <a:bodyPr>
            <a:spAutoFit/>
          </a:bodyPr>
          <a:lstStyle/>
          <a:p>
            <a:endParaRPr lang="en-US" dirty="0"/>
          </a:p>
        </p:txBody>
      </p:sp>
      <p:sp>
        <p:nvSpPr>
          <p:cNvPr id="8" name="Rectangle 7"/>
          <p:cNvSpPr/>
          <p:nvPr/>
        </p:nvSpPr>
        <p:spPr>
          <a:xfrm>
            <a:off x="2286000" y="2690336"/>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756488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FF0000"/>
                </a:solidFill>
              </a:rPr>
              <a:t>How to Develop a New </a:t>
            </a:r>
            <a:r>
              <a:rPr lang="en-US" sz="4000" b="1" dirty="0">
                <a:solidFill>
                  <a:srgbClr val="0000FF"/>
                </a:solidFill>
              </a:rPr>
              <a:t>BLUE</a:t>
            </a:r>
            <a:r>
              <a:rPr lang="en-US" sz="3600" b="1" dirty="0">
                <a:solidFill>
                  <a:srgbClr val="FFFF00"/>
                </a:solidFill>
              </a:rPr>
              <a:t> </a:t>
            </a:r>
            <a:r>
              <a:rPr lang="en-US" sz="3600" b="1" dirty="0">
                <a:solidFill>
                  <a:srgbClr val="FF0000"/>
                </a:solidFill>
              </a:rPr>
              <a:t>Business Model-Dispositif about Water in Denmark?</a:t>
            </a:r>
          </a:p>
        </p:txBody>
      </p:sp>
      <p:sp>
        <p:nvSpPr>
          <p:cNvPr id="3" name="Content Placeholder 2"/>
          <p:cNvSpPr>
            <a:spLocks noGrp="1"/>
          </p:cNvSpPr>
          <p:nvPr>
            <p:ph idx="1"/>
          </p:nvPr>
        </p:nvSpPr>
        <p:spPr>
          <a:xfrm>
            <a:off x="457200" y="4868333"/>
            <a:ext cx="7467600" cy="1744663"/>
          </a:xfrm>
        </p:spPr>
        <p:txBody>
          <a:bodyPr>
            <a:normAutofit/>
          </a:bodyPr>
          <a:lstStyle/>
          <a:p>
            <a:pPr marL="0" indent="0">
              <a:buNone/>
            </a:pPr>
            <a:endParaRPr lang="en-US" dirty="0"/>
          </a:p>
          <a:p>
            <a:pPr marL="0" indent="0">
              <a:buNone/>
            </a:pPr>
            <a:r>
              <a:rPr lang="en-US" dirty="0"/>
              <a:t>See” </a:t>
            </a:r>
            <a:r>
              <a:rPr lang="en-US" b="1" i="1" dirty="0"/>
              <a:t>REINVENT YOUR BUSINESS MODEL: How to Seize the White Space for Transformative Growth </a:t>
            </a:r>
            <a:r>
              <a:rPr lang="en-US" dirty="0"/>
              <a:t> Mark W. Johnson (Boston, MA: Harvard Business Review Press).</a:t>
            </a:r>
          </a:p>
        </p:txBody>
      </p:sp>
      <p:pic>
        <p:nvPicPr>
          <p:cNvPr id="4" name="Picture 3"/>
          <p:cNvPicPr>
            <a:picLocks noChangeAspect="1"/>
          </p:cNvPicPr>
          <p:nvPr/>
        </p:nvPicPr>
        <p:blipFill>
          <a:blip r:embed="rId3"/>
          <a:stretch>
            <a:fillRect/>
          </a:stretch>
        </p:blipFill>
        <p:spPr>
          <a:xfrm rot="207583">
            <a:off x="7286136" y="5200042"/>
            <a:ext cx="1610821" cy="1610821"/>
          </a:xfrm>
          <a:prstGeom prst="rect">
            <a:avLst/>
          </a:prstGeom>
        </p:spPr>
      </p:pic>
      <p:sp>
        <p:nvSpPr>
          <p:cNvPr id="5" name="TextBox 4"/>
          <p:cNvSpPr txBox="1"/>
          <p:nvPr/>
        </p:nvSpPr>
        <p:spPr>
          <a:xfrm>
            <a:off x="457200" y="1735667"/>
            <a:ext cx="8686799" cy="3293210"/>
          </a:xfrm>
          <a:prstGeom prst="rect">
            <a:avLst/>
          </a:prstGeom>
          <a:noFill/>
        </p:spPr>
        <p:txBody>
          <a:bodyPr wrap="square" rtlCol="0">
            <a:spAutoFit/>
          </a:bodyPr>
          <a:lstStyle/>
          <a:p>
            <a:r>
              <a:rPr lang="en-US" dirty="0"/>
              <a:t>Deconstruct </a:t>
            </a:r>
            <a:r>
              <a:rPr lang="en-US" dirty="0" err="1"/>
              <a:t>UNSUSTAINABLEof</a:t>
            </a:r>
            <a:r>
              <a:rPr lang="en-US" dirty="0"/>
              <a:t> PETRIFIED NARRATIVE: BUSINESS MODEL</a:t>
            </a:r>
          </a:p>
          <a:p>
            <a:endParaRPr lang="en-US" dirty="0"/>
          </a:p>
          <a:p>
            <a:r>
              <a:rPr lang="en-US" dirty="0"/>
              <a:t>Critical Accounting of VIRTUAL WATER</a:t>
            </a:r>
          </a:p>
          <a:p>
            <a:endParaRPr lang="en-US" dirty="0"/>
          </a:p>
          <a:p>
            <a:r>
              <a:rPr lang="en-US" dirty="0"/>
              <a:t>Do STORYTELLING SELF-CORRECTING METHOD to reset CORE  Values</a:t>
            </a:r>
          </a:p>
          <a:p>
            <a:endParaRPr lang="en-US" dirty="0"/>
          </a:p>
          <a:p>
            <a:r>
              <a:rPr lang="en-US" dirty="0"/>
              <a:t>EXPERIMENTS with </a:t>
            </a:r>
            <a:r>
              <a:rPr lang="en-US" sz="2800" b="1" dirty="0">
                <a:solidFill>
                  <a:srgbClr val="0000FF"/>
                </a:solidFill>
              </a:rPr>
              <a:t>BLUE SPACE </a:t>
            </a:r>
            <a:r>
              <a:rPr lang="en-US" dirty="0"/>
              <a:t>BUSINESS MODEL</a:t>
            </a:r>
          </a:p>
          <a:p>
            <a:endParaRPr lang="en-US" dirty="0"/>
          </a:p>
          <a:p>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37</a:t>
            </a:fld>
            <a:endParaRPr lang="en-US"/>
          </a:p>
        </p:txBody>
      </p:sp>
    </p:spTree>
    <p:extLst>
      <p:ext uri="{BB962C8B-B14F-4D97-AF65-F5344CB8AC3E}">
        <p14:creationId xmlns:p14="http://schemas.microsoft.com/office/powerpoint/2010/main" val="2672370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3259667" cy="369332"/>
          </a:xfrm>
          <a:prstGeom prst="rect">
            <a:avLst/>
          </a:prstGeom>
          <a:noFill/>
        </p:spPr>
        <p:txBody>
          <a:bodyPr wrap="square" rtlCol="0">
            <a:spAutoFit/>
          </a:bodyPr>
          <a:lstStyle/>
          <a:p>
            <a:r>
              <a:rPr lang="en-US" b="1" dirty="0">
                <a:solidFill>
                  <a:srgbClr val="0000FF"/>
                </a:solidFill>
              </a:rPr>
              <a:t>Coke’s Business Models</a:t>
            </a:r>
          </a:p>
        </p:txBody>
      </p:sp>
      <p:sp>
        <p:nvSpPr>
          <p:cNvPr id="3" name="Slide Number Placeholder 2"/>
          <p:cNvSpPr>
            <a:spLocks noGrp="1"/>
          </p:cNvSpPr>
          <p:nvPr>
            <p:ph type="sldNum" sz="quarter" idx="12"/>
          </p:nvPr>
        </p:nvSpPr>
        <p:spPr/>
        <p:txBody>
          <a:bodyPr/>
          <a:lstStyle/>
          <a:p>
            <a:fld id="{651FC063-5EA9-49AF-AFAF-D68C9E82B23B}" type="slidenum">
              <a:rPr lang="en-US" smtClean="0"/>
              <a:pPr/>
              <a:t>38</a:t>
            </a:fld>
            <a:endParaRPr lang="en-US"/>
          </a:p>
        </p:txBody>
      </p:sp>
      <p:sp>
        <p:nvSpPr>
          <p:cNvPr id="4" name="Rectangle 3"/>
          <p:cNvSpPr/>
          <p:nvPr/>
        </p:nvSpPr>
        <p:spPr>
          <a:xfrm>
            <a:off x="-29467" y="5600917"/>
            <a:ext cx="1798938" cy="1190403"/>
          </a:xfrm>
          <a:prstGeom prst="rect">
            <a:avLst/>
          </a:prstGeom>
        </p:spPr>
        <p:txBody>
          <a:bodyPr wrap="square">
            <a:spAutoFit/>
          </a:bodyPr>
          <a:lstStyle/>
          <a:p>
            <a:r>
              <a:rPr lang="en-US" dirty="0">
                <a:hlinkClick r:id="rId2"/>
              </a:rPr>
              <a:t>CLICK TO EXPLORE INTERACTIVE VALUE CHAIN </a:t>
            </a:r>
            <a:endParaRPr lang="en-US" dirty="0"/>
          </a:p>
        </p:txBody>
      </p:sp>
      <p:pic>
        <p:nvPicPr>
          <p:cNvPr id="7" name="Picture 6">
            <a:extLst>
              <a:ext uri="{FF2B5EF4-FFF2-40B4-BE49-F238E27FC236}">
                <a16:creationId xmlns:a16="http://schemas.microsoft.com/office/drawing/2014/main" id="{98B6DDB2-B576-5646-AF93-4331BFCAC9FA}"/>
              </a:ext>
            </a:extLst>
          </p:cNvPr>
          <p:cNvPicPr>
            <a:picLocks noChangeAspect="1"/>
          </p:cNvPicPr>
          <p:nvPr/>
        </p:nvPicPr>
        <p:blipFill rotWithShape="1">
          <a:blip r:embed="rId3"/>
          <a:srcRect l="25674" t="39584" r="18894" b="12708"/>
          <a:stretch/>
        </p:blipFill>
        <p:spPr>
          <a:xfrm>
            <a:off x="1770903" y="369333"/>
            <a:ext cx="7877069" cy="6488668"/>
          </a:xfrm>
          <a:prstGeom prst="rect">
            <a:avLst/>
          </a:prstGeom>
        </p:spPr>
      </p:pic>
    </p:spTree>
    <p:extLst>
      <p:ext uri="{BB962C8B-B14F-4D97-AF65-F5344CB8AC3E}">
        <p14:creationId xmlns:p14="http://schemas.microsoft.com/office/powerpoint/2010/main" val="2771317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29"/>
            <a:ext cx="9296006" cy="657550"/>
          </a:xfrm>
        </p:spPr>
        <p:txBody>
          <a:bodyPr>
            <a:noAutofit/>
          </a:bodyPr>
          <a:lstStyle/>
          <a:p>
            <a:r>
              <a:rPr lang="en-US" sz="2400" dirty="0">
                <a:hlinkClick r:id="rId2"/>
              </a:rPr>
              <a:t>How does Coke Replenish </a:t>
            </a:r>
            <a:r>
              <a:rPr lang="en-US" sz="2400" b="1" dirty="0">
                <a:hlinkClick r:id="rId2"/>
              </a:rPr>
              <a:t>65.5 billion gallons of Fresh Water?</a:t>
            </a:r>
            <a:br>
              <a:rPr lang="en-US" sz="2400" b="1" dirty="0">
                <a:hlinkClick r:id="rId2"/>
              </a:rPr>
            </a:br>
            <a:endParaRPr lang="en-US" sz="2400" dirty="0"/>
          </a:p>
        </p:txBody>
      </p:sp>
      <p:pic>
        <p:nvPicPr>
          <p:cNvPr id="4" name="Picture 3"/>
          <p:cNvPicPr>
            <a:picLocks noChangeAspect="1"/>
          </p:cNvPicPr>
          <p:nvPr/>
        </p:nvPicPr>
        <p:blipFill>
          <a:blip r:embed="rId3"/>
          <a:stretch>
            <a:fillRect/>
          </a:stretch>
        </p:blipFill>
        <p:spPr>
          <a:xfrm>
            <a:off x="0" y="624470"/>
            <a:ext cx="9144000" cy="5248697"/>
          </a:xfrm>
          <a:prstGeom prst="rect">
            <a:avLst/>
          </a:prstGeom>
        </p:spPr>
      </p:pic>
      <p:sp>
        <p:nvSpPr>
          <p:cNvPr id="5" name="Rectangle 4"/>
          <p:cNvSpPr/>
          <p:nvPr/>
        </p:nvSpPr>
        <p:spPr>
          <a:xfrm>
            <a:off x="0" y="5925748"/>
            <a:ext cx="9296005" cy="954107"/>
          </a:xfrm>
          <a:prstGeom prst="rect">
            <a:avLst/>
          </a:prstGeom>
        </p:spPr>
        <p:txBody>
          <a:bodyPr wrap="square">
            <a:spAutoFit/>
          </a:bodyPr>
          <a:lstStyle/>
          <a:p>
            <a:pPr algn="ctr"/>
            <a:r>
              <a:rPr lang="en-US" sz="2800" dirty="0"/>
              <a:t>COCA-COLA’s STORY MAP</a:t>
            </a:r>
          </a:p>
          <a:p>
            <a:pPr algn="ctr"/>
            <a:r>
              <a:rPr lang="en-US" sz="2800" dirty="0"/>
              <a:t># = projects in that location to replenish water used</a:t>
            </a:r>
          </a:p>
        </p:txBody>
      </p:sp>
      <p:sp>
        <p:nvSpPr>
          <p:cNvPr id="6" name="Slide Number Placeholder 5"/>
          <p:cNvSpPr>
            <a:spLocks noGrp="1"/>
          </p:cNvSpPr>
          <p:nvPr>
            <p:ph type="sldNum" sz="quarter" idx="12"/>
          </p:nvPr>
        </p:nvSpPr>
        <p:spPr/>
        <p:txBody>
          <a:bodyPr/>
          <a:lstStyle/>
          <a:p>
            <a:fld id="{651FC063-5EA9-49AF-AFAF-D68C9E82B23B}" type="slidenum">
              <a:rPr lang="en-US" smtClean="0"/>
              <a:pPr/>
              <a:t>39</a:t>
            </a:fld>
            <a:endParaRPr lang="en-US"/>
          </a:p>
        </p:txBody>
      </p:sp>
    </p:spTree>
    <p:extLst>
      <p:ext uri="{BB962C8B-B14F-4D97-AF65-F5344CB8AC3E}">
        <p14:creationId xmlns:p14="http://schemas.microsoft.com/office/powerpoint/2010/main" val="372444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0936-3B6B-574D-8527-223B81B5F622}"/>
              </a:ext>
            </a:extLst>
          </p:cNvPr>
          <p:cNvSpPr>
            <a:spLocks noGrp="1"/>
          </p:cNvSpPr>
          <p:nvPr>
            <p:ph type="title"/>
          </p:nvPr>
        </p:nvSpPr>
        <p:spPr>
          <a:xfrm>
            <a:off x="438128" y="1468121"/>
            <a:ext cx="1971675" cy="3114675"/>
          </a:xfrm>
          <a:noFill/>
        </p:spPr>
        <p:txBody>
          <a:bodyPr anchor="ctr">
            <a:normAutofit/>
          </a:bodyPr>
          <a:lstStyle/>
          <a:p>
            <a:pPr algn="ctr"/>
            <a:r>
              <a:rPr lang="en-US" sz="2600" b="1" dirty="0">
                <a:solidFill>
                  <a:srgbClr val="FF0000"/>
                </a:solidFill>
              </a:rPr>
              <a:t>BREAKOUT </a:t>
            </a:r>
            <a:r>
              <a:rPr lang="en-US" sz="2200" b="1" dirty="0">
                <a:solidFill>
                  <a:srgbClr val="FF0000"/>
                </a:solidFill>
              </a:rPr>
              <a:t>CONVERSATION</a:t>
            </a:r>
            <a:r>
              <a:rPr lang="en-US" sz="2600" b="1" dirty="0">
                <a:solidFill>
                  <a:srgbClr val="FF0000"/>
                </a:solidFill>
              </a:rPr>
              <a:t> QUESTION: Where is the Ethics in Business Modeling?</a:t>
            </a:r>
          </a:p>
        </p:txBody>
      </p:sp>
      <p:pic>
        <p:nvPicPr>
          <p:cNvPr id="2050" name="Picture 2" descr="A complete Guide on Business Model vs Business Plan">
            <a:extLst>
              <a:ext uri="{FF2B5EF4-FFF2-40B4-BE49-F238E27FC236}">
                <a16:creationId xmlns:a16="http://schemas.microsoft.com/office/drawing/2014/main" id="{AB39A0C2-7CFF-6A46-97C8-BED9239260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88" t="11804" r="9639" b="9908"/>
          <a:stretch/>
        </p:blipFill>
        <p:spPr bwMode="auto">
          <a:xfrm>
            <a:off x="3162396" y="435429"/>
            <a:ext cx="5543476" cy="55093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D366987-EAE2-BC40-9898-18F36BE4DE5D}"/>
              </a:ext>
            </a:extLst>
          </p:cNvPr>
          <p:cNvSpPr>
            <a:spLocks noGrp="1"/>
          </p:cNvSpPr>
          <p:nvPr>
            <p:ph type="sldNum" sz="quarter" idx="12"/>
          </p:nvPr>
        </p:nvSpPr>
        <p:spPr>
          <a:xfrm>
            <a:off x="8275638" y="6356350"/>
            <a:ext cx="385761" cy="365125"/>
          </a:xfrm>
        </p:spPr>
        <p:txBody>
          <a:bodyPr>
            <a:normAutofit/>
          </a:bodyPr>
          <a:lstStyle/>
          <a:p>
            <a:pPr>
              <a:spcAft>
                <a:spcPts val="600"/>
              </a:spcAft>
            </a:pPr>
            <a:fld id="{2CB0B10C-1642-FC46-B864-C0A2CDEA0834}" type="slidenum">
              <a:rPr lang="en-CH">
                <a:solidFill>
                  <a:schemeClr val="tx1">
                    <a:alpha val="80000"/>
                  </a:schemeClr>
                </a:solidFill>
              </a:rPr>
              <a:pPr>
                <a:spcAft>
                  <a:spcPts val="600"/>
                </a:spcAft>
              </a:pPr>
              <a:t>4</a:t>
            </a:fld>
            <a:endParaRPr lang="en-CH">
              <a:solidFill>
                <a:schemeClr val="tx1">
                  <a:alpha val="80000"/>
                </a:schemeClr>
              </a:solidFill>
            </a:endParaRPr>
          </a:p>
        </p:txBody>
      </p:sp>
      <p:pic>
        <p:nvPicPr>
          <p:cNvPr id="2052" name="Picture 4" descr="GBSH Insights: 8 Building Blocks for Creating Value with your Business Model">
            <a:extLst>
              <a:ext uri="{FF2B5EF4-FFF2-40B4-BE49-F238E27FC236}">
                <a16:creationId xmlns:a16="http://schemas.microsoft.com/office/drawing/2014/main" id="{23C63DAD-5B9F-814A-B461-FA6BE9680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593" y="217714"/>
            <a:ext cx="6938866" cy="64225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045484-AEBB-4B4A-935E-50DAFA6961EA}"/>
              </a:ext>
            </a:extLst>
          </p:cNvPr>
          <p:cNvSpPr txBox="1"/>
          <p:nvPr/>
        </p:nvSpPr>
        <p:spPr>
          <a:xfrm>
            <a:off x="95900" y="5615488"/>
            <a:ext cx="4078514" cy="1200329"/>
          </a:xfrm>
          <a:prstGeom prst="rect">
            <a:avLst/>
          </a:prstGeom>
          <a:noFill/>
        </p:spPr>
        <p:txBody>
          <a:bodyPr wrap="square" rtlCol="0">
            <a:spAutoFit/>
          </a:bodyPr>
          <a:lstStyle/>
          <a:p>
            <a:r>
              <a:rPr lang="en-US" dirty="0"/>
              <a:t>Boje, D., &amp; Jørgensen, K. M. (2020). A ‘storytelling science’ approach making the eco-business modeling turn. </a:t>
            </a:r>
            <a:r>
              <a:rPr lang="en-US" i="1" dirty="0"/>
              <a:t>Journal of Business Models</a:t>
            </a:r>
            <a:r>
              <a:rPr lang="en-US" dirty="0"/>
              <a:t>, </a:t>
            </a:r>
            <a:r>
              <a:rPr lang="en-US" i="1" dirty="0"/>
              <a:t>8</a:t>
            </a:r>
            <a:r>
              <a:rPr lang="en-US" dirty="0"/>
              <a:t>(3), 9-26.</a:t>
            </a:r>
          </a:p>
        </p:txBody>
      </p:sp>
    </p:spTree>
    <p:extLst>
      <p:ext uri="{BB962C8B-B14F-4D97-AF65-F5344CB8AC3E}">
        <p14:creationId xmlns:p14="http://schemas.microsoft.com/office/powerpoint/2010/main" val="12285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8221" y="0"/>
            <a:ext cx="6467611" cy="6449846"/>
          </a:xfrm>
          <a:prstGeom prst="rect">
            <a:avLst/>
          </a:prstGeom>
        </p:spPr>
      </p:pic>
      <p:sp>
        <p:nvSpPr>
          <p:cNvPr id="2" name="Rectangle 1"/>
          <p:cNvSpPr/>
          <p:nvPr/>
        </p:nvSpPr>
        <p:spPr>
          <a:xfrm>
            <a:off x="0" y="6183069"/>
            <a:ext cx="9144000" cy="646331"/>
          </a:xfrm>
          <a:prstGeom prst="rect">
            <a:avLst/>
          </a:prstGeom>
        </p:spPr>
        <p:txBody>
          <a:bodyPr wrap="square">
            <a:spAutoFit/>
          </a:bodyPr>
          <a:lstStyle/>
          <a:p>
            <a:pPr algn="ctr"/>
            <a:r>
              <a:rPr lang="en-US" dirty="0"/>
              <a:t>Christian Nielsen, Morten Lund, Marco </a:t>
            </a:r>
            <a:r>
              <a:rPr lang="en-US" dirty="0" err="1"/>
              <a:t>Montemari</a:t>
            </a:r>
            <a:r>
              <a:rPr lang="en-US" dirty="0"/>
              <a:t>, Francesco </a:t>
            </a:r>
            <a:r>
              <a:rPr lang="en-US" dirty="0" err="1"/>
              <a:t>Paolone</a:t>
            </a:r>
            <a:r>
              <a:rPr lang="en-US" dirty="0"/>
              <a:t>, Maurizio </a:t>
            </a:r>
            <a:r>
              <a:rPr lang="en-US" dirty="0" err="1"/>
              <a:t>Massaro</a:t>
            </a:r>
            <a:r>
              <a:rPr lang="en-US" dirty="0"/>
              <a:t> and John </a:t>
            </a:r>
            <a:r>
              <a:rPr lang="en-US" dirty="0" err="1"/>
              <a:t>Dumay</a:t>
            </a:r>
            <a:r>
              <a:rPr lang="en-US" dirty="0"/>
              <a:t> (2019</a:t>
            </a:r>
            <a:r>
              <a:rPr lang="en-US" b="1" dirty="0"/>
              <a:t>) Business Models</a:t>
            </a:r>
            <a:endParaRPr lang="en-US" dirty="0"/>
          </a:p>
        </p:txBody>
      </p:sp>
      <p:pic>
        <p:nvPicPr>
          <p:cNvPr id="10" name="Picture 9"/>
          <p:cNvPicPr>
            <a:picLocks noChangeAspect="1"/>
          </p:cNvPicPr>
          <p:nvPr/>
        </p:nvPicPr>
        <p:blipFill>
          <a:blip r:embed="rId4"/>
          <a:srcRect l="3906" r="3906"/>
          <a:stretch/>
        </p:blipFill>
        <p:spPr>
          <a:xfrm>
            <a:off x="2491588" y="1224382"/>
            <a:ext cx="3955778" cy="4003785"/>
          </a:xfrm>
          <a:prstGeom prst="ellipse">
            <a:avLst/>
          </a:prstGeom>
        </p:spPr>
      </p:pic>
      <p:pic>
        <p:nvPicPr>
          <p:cNvPr id="12" name="Picture 11"/>
          <p:cNvPicPr>
            <a:picLocks noChangeAspect="1"/>
          </p:cNvPicPr>
          <p:nvPr/>
        </p:nvPicPr>
        <p:blipFill>
          <a:blip r:embed="rId5"/>
          <a:stretch>
            <a:fillRect/>
          </a:stretch>
        </p:blipFill>
        <p:spPr>
          <a:xfrm rot="207583">
            <a:off x="47136" y="4525112"/>
            <a:ext cx="1610821" cy="1610821"/>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40</a:t>
            </a:fld>
            <a:endParaRPr lang="en-US"/>
          </a:p>
        </p:txBody>
      </p:sp>
    </p:spTree>
    <p:extLst>
      <p:ext uri="{BB962C8B-B14F-4D97-AF65-F5344CB8AC3E}">
        <p14:creationId xmlns:p14="http://schemas.microsoft.com/office/powerpoint/2010/main" val="255595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6183069"/>
            <a:ext cx="9144000" cy="646331"/>
          </a:xfrm>
          <a:prstGeom prst="rect">
            <a:avLst/>
          </a:prstGeom>
        </p:spPr>
        <p:txBody>
          <a:bodyPr wrap="square">
            <a:spAutoFit/>
          </a:bodyPr>
          <a:lstStyle/>
          <a:p>
            <a:pPr algn="ctr"/>
            <a:r>
              <a:rPr lang="en-US" dirty="0"/>
              <a:t>Christian Nielsen, Morten Lund, Marco </a:t>
            </a:r>
            <a:r>
              <a:rPr lang="en-US" dirty="0" err="1"/>
              <a:t>Montemari</a:t>
            </a:r>
            <a:r>
              <a:rPr lang="en-US" dirty="0"/>
              <a:t>, Francesco </a:t>
            </a:r>
            <a:r>
              <a:rPr lang="en-US" dirty="0" err="1"/>
              <a:t>Paolone</a:t>
            </a:r>
            <a:r>
              <a:rPr lang="en-US" dirty="0"/>
              <a:t>, Maurizio </a:t>
            </a:r>
            <a:r>
              <a:rPr lang="en-US" dirty="0" err="1"/>
              <a:t>Massaro</a:t>
            </a:r>
            <a:r>
              <a:rPr lang="en-US" dirty="0"/>
              <a:t> and John </a:t>
            </a:r>
            <a:r>
              <a:rPr lang="en-US" dirty="0" err="1"/>
              <a:t>Dumay</a:t>
            </a:r>
            <a:r>
              <a:rPr lang="en-US" b="1" dirty="0"/>
              <a:t> </a:t>
            </a:r>
            <a:r>
              <a:rPr lang="en-US" dirty="0"/>
              <a:t>(2019)</a:t>
            </a:r>
            <a:r>
              <a:rPr lang="en-US" b="1" dirty="0"/>
              <a:t> Business Models</a:t>
            </a:r>
            <a:endParaRPr lang="en-US" dirty="0"/>
          </a:p>
        </p:txBody>
      </p:sp>
      <p:pic>
        <p:nvPicPr>
          <p:cNvPr id="7" name="Picture 6"/>
          <p:cNvPicPr>
            <a:picLocks noChangeAspect="1"/>
          </p:cNvPicPr>
          <p:nvPr/>
        </p:nvPicPr>
        <p:blipFill>
          <a:blip r:embed="rId3"/>
          <a:stretch>
            <a:fillRect/>
          </a:stretch>
        </p:blipFill>
        <p:spPr>
          <a:xfrm rot="207583">
            <a:off x="47136" y="4525112"/>
            <a:ext cx="1610821" cy="1610821"/>
          </a:xfrm>
          <a:prstGeom prst="rect">
            <a:avLst/>
          </a:prstGeom>
        </p:spPr>
      </p:pic>
      <p:pic>
        <p:nvPicPr>
          <p:cNvPr id="8" name="Picture 7"/>
          <p:cNvPicPr>
            <a:picLocks noChangeAspect="1"/>
          </p:cNvPicPr>
          <p:nvPr/>
        </p:nvPicPr>
        <p:blipFill>
          <a:blip r:embed="rId4"/>
          <a:srcRect l="3906" r="3906"/>
          <a:stretch/>
        </p:blipFill>
        <p:spPr>
          <a:xfrm>
            <a:off x="3846252" y="2054557"/>
            <a:ext cx="2101582" cy="2127086"/>
          </a:xfrm>
          <a:prstGeom prst="ellipse">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41</a:t>
            </a:fld>
            <a:endParaRPr lang="en-US"/>
          </a:p>
        </p:txBody>
      </p:sp>
      <p:pic>
        <p:nvPicPr>
          <p:cNvPr id="5" name="Picture 4" descr="fig7 edit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543" y="-120651"/>
            <a:ext cx="6477000" cy="6477000"/>
          </a:xfrm>
          <a:prstGeom prst="rect">
            <a:avLst/>
          </a:prstGeom>
        </p:spPr>
      </p:pic>
    </p:spTree>
    <p:extLst>
      <p:ext uri="{BB962C8B-B14F-4D97-AF65-F5344CB8AC3E}">
        <p14:creationId xmlns:p14="http://schemas.microsoft.com/office/powerpoint/2010/main" val="8103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8835" y="45381"/>
            <a:ext cx="2815164" cy="1821562"/>
          </a:xfrm>
        </p:spPr>
        <p:txBody>
          <a:bodyPr>
            <a:normAutofit/>
          </a:bodyPr>
          <a:lstStyle/>
          <a:p>
            <a:pPr algn="ctr"/>
            <a:r>
              <a:rPr lang="en-US" sz="3600" b="1" dirty="0">
                <a:solidFill>
                  <a:srgbClr val="FF0000"/>
                </a:solidFill>
              </a:rPr>
              <a:t>7 B’s of </a:t>
            </a:r>
            <a:r>
              <a:rPr lang="en-US" sz="2800" b="1" dirty="0">
                <a:solidFill>
                  <a:srgbClr val="FF0000"/>
                </a:solidFill>
              </a:rPr>
              <a:t>Antenarrative</a:t>
            </a:r>
            <a:endParaRPr lang="en-US" sz="3600" b="1" dirty="0">
              <a:solidFill>
                <a:srgbClr val="FF0000"/>
              </a:solidFill>
            </a:endParaRPr>
          </a:p>
        </p:txBody>
      </p:sp>
      <p:sp>
        <p:nvSpPr>
          <p:cNvPr id="4" name="Content Placeholder 3"/>
          <p:cNvSpPr>
            <a:spLocks noGrp="1"/>
          </p:cNvSpPr>
          <p:nvPr>
            <p:ph idx="1"/>
          </p:nvPr>
        </p:nvSpPr>
        <p:spPr>
          <a:xfrm>
            <a:off x="0" y="1861263"/>
            <a:ext cx="9143999" cy="4769985"/>
          </a:xfrm>
        </p:spPr>
        <p:txBody>
          <a:bodyPr>
            <a:noAutofit/>
          </a:bodyPr>
          <a:lstStyle/>
          <a:p>
            <a:pPr marL="228600" indent="-228600">
              <a:buAutoNum type="arabicPeriod"/>
            </a:pPr>
            <a:r>
              <a:rPr lang="en-US" sz="2400" b="1" dirty="0">
                <a:solidFill>
                  <a:srgbClr val="FF0000"/>
                </a:solidFill>
              </a:rPr>
              <a:t>Before</a:t>
            </a:r>
            <a:r>
              <a:rPr lang="en-US" sz="2400" dirty="0"/>
              <a:t> </a:t>
            </a:r>
            <a:r>
              <a:rPr lang="mr-IN" sz="2400" dirty="0"/>
              <a:t>–</a:t>
            </a:r>
            <a:r>
              <a:rPr lang="en-US" sz="2400" dirty="0"/>
              <a:t> Water was commodified and privatized the Business Model was WATER=PUBLIC GOOD</a:t>
            </a:r>
          </a:p>
          <a:p>
            <a:pPr marL="228600" indent="-228600">
              <a:buAutoNum type="arabicPeriod"/>
            </a:pPr>
            <a:r>
              <a:rPr lang="en-US" sz="2400" b="1" dirty="0">
                <a:solidFill>
                  <a:srgbClr val="FF0000"/>
                </a:solidFill>
              </a:rPr>
              <a:t>Beyond</a:t>
            </a:r>
            <a:r>
              <a:rPr lang="en-US" sz="2400" dirty="0">
                <a:solidFill>
                  <a:srgbClr val="FFFF00"/>
                </a:solidFill>
              </a:rPr>
              <a:t> </a:t>
            </a:r>
            <a:r>
              <a:rPr lang="mr-IN" sz="2400" dirty="0"/>
              <a:t>–</a:t>
            </a:r>
            <a:r>
              <a:rPr lang="en-US" sz="2400" dirty="0"/>
              <a:t> In EMBODIMENT pre-conscious intuited WATER=LIFE ITSELF in Business Model (taken for granted)</a:t>
            </a:r>
          </a:p>
          <a:p>
            <a:pPr marL="228600" indent="-228600">
              <a:buAutoNum type="arabicPeriod"/>
            </a:pPr>
            <a:r>
              <a:rPr lang="en-US" sz="2400" b="1" dirty="0">
                <a:solidFill>
                  <a:srgbClr val="FF0000"/>
                </a:solidFill>
              </a:rPr>
              <a:t>Becoming</a:t>
            </a:r>
            <a:r>
              <a:rPr lang="en-US" sz="2400" dirty="0">
                <a:solidFill>
                  <a:srgbClr val="FFFF00"/>
                </a:solidFill>
              </a:rPr>
              <a:t> </a:t>
            </a:r>
            <a:r>
              <a:rPr lang="mr-IN" sz="2400" dirty="0"/>
              <a:t>–</a:t>
            </a:r>
            <a:r>
              <a:rPr lang="en-US" sz="2400" dirty="0"/>
              <a:t> Scarcity Business Model (Demand &gt; Supply)</a:t>
            </a:r>
          </a:p>
          <a:p>
            <a:pPr marL="228600" indent="-228600">
              <a:buAutoNum type="arabicPeriod"/>
            </a:pPr>
            <a:r>
              <a:rPr lang="en-US" sz="2400" b="1" dirty="0">
                <a:solidFill>
                  <a:srgbClr val="FF0000"/>
                </a:solidFill>
              </a:rPr>
              <a:t>Beneath</a:t>
            </a:r>
            <a:r>
              <a:rPr lang="en-US" sz="2400" dirty="0">
                <a:solidFill>
                  <a:srgbClr val="FFFF00"/>
                </a:solidFill>
              </a:rPr>
              <a:t> </a:t>
            </a:r>
            <a:r>
              <a:rPr lang="mr-IN" sz="2400" dirty="0"/>
              <a:t>–</a:t>
            </a:r>
            <a:r>
              <a:rPr lang="en-US" sz="2400" dirty="0"/>
              <a:t> Search for conceptions, language, symbols, gestures WATER=PRE-CONCEPTION (1</a:t>
            </a:r>
            <a:r>
              <a:rPr lang="en-US" sz="2400" baseline="30000" dirty="0"/>
              <a:t>st</a:t>
            </a:r>
            <a:r>
              <a:rPr lang="en-US" sz="2400" dirty="0"/>
              <a:t> Mimesis, Ricoeur)</a:t>
            </a:r>
          </a:p>
          <a:p>
            <a:pPr marL="228600" indent="-228600">
              <a:buAutoNum type="arabicPeriod"/>
            </a:pPr>
            <a:r>
              <a:rPr lang="en-US" sz="2400" b="1" dirty="0">
                <a:solidFill>
                  <a:srgbClr val="FF0000"/>
                </a:solidFill>
              </a:rPr>
              <a:t>Between</a:t>
            </a:r>
            <a:r>
              <a:rPr lang="en-US" sz="2400" dirty="0">
                <a:solidFill>
                  <a:srgbClr val="FFFF00"/>
                </a:solidFill>
              </a:rPr>
              <a:t> </a:t>
            </a:r>
            <a:r>
              <a:rPr lang="mr-IN" sz="2400" dirty="0"/>
              <a:t>–</a:t>
            </a:r>
            <a:r>
              <a:rPr lang="en-US" sz="2400" dirty="0"/>
              <a:t> In-between is getting and supplying WATER=INFRASTRCTURE SPACETIMEMATTERING of upstream vs. downstream Business Model (Barad, Strand)</a:t>
            </a:r>
          </a:p>
          <a:p>
            <a:pPr marL="228600" indent="-228600">
              <a:buAutoNum type="arabicPeriod"/>
            </a:pPr>
            <a:r>
              <a:rPr lang="en-US" sz="2400" b="1" dirty="0">
                <a:solidFill>
                  <a:srgbClr val="FF0000"/>
                </a:solidFill>
              </a:rPr>
              <a:t>Bets</a:t>
            </a:r>
            <a:r>
              <a:rPr lang="en-US" sz="2400" dirty="0">
                <a:solidFill>
                  <a:srgbClr val="FFFF00"/>
                </a:solidFill>
              </a:rPr>
              <a:t> </a:t>
            </a:r>
            <a:r>
              <a:rPr lang="mr-IN" sz="2400" dirty="0"/>
              <a:t>–</a:t>
            </a:r>
            <a:r>
              <a:rPr lang="en-US" sz="2400" dirty="0"/>
              <a:t> Multiple ‘Bets On the Future’ WATER=ENSEMBLE OF BUSINESS MODELS along differentiations- value chain players</a:t>
            </a:r>
          </a:p>
          <a:p>
            <a:pPr marL="228600" indent="-228600">
              <a:buAutoNum type="arabicPeriod"/>
            </a:pPr>
            <a:r>
              <a:rPr lang="en-US" sz="2400" b="1" dirty="0">
                <a:solidFill>
                  <a:srgbClr val="FF0000"/>
                </a:solidFill>
              </a:rPr>
              <a:t>Being </a:t>
            </a:r>
            <a:r>
              <a:rPr lang="en-US" sz="2400" dirty="0"/>
              <a:t>– The essence of Existential Truth of Freedom</a:t>
            </a:r>
            <a:endParaRPr lang="en-US" sz="2400" b="1" dirty="0">
              <a:solidFill>
                <a:srgbClr val="FF0000"/>
              </a:solidFill>
            </a:endParaRPr>
          </a:p>
        </p:txBody>
      </p:sp>
      <p:sp>
        <p:nvSpPr>
          <p:cNvPr id="5" name="TextBox 4"/>
          <p:cNvSpPr txBox="1"/>
          <p:nvPr/>
        </p:nvSpPr>
        <p:spPr>
          <a:xfrm>
            <a:off x="0" y="51061"/>
            <a:ext cx="3809790" cy="1692771"/>
          </a:xfrm>
          <a:prstGeom prst="rect">
            <a:avLst/>
          </a:prstGeom>
          <a:solidFill>
            <a:schemeClr val="accent2">
              <a:lumMod val="20000"/>
              <a:lumOff val="80000"/>
            </a:schemeClr>
          </a:solidFill>
        </p:spPr>
        <p:txBody>
          <a:bodyPr wrap="square" rtlCol="0">
            <a:spAutoFit/>
          </a:bodyPr>
          <a:lstStyle/>
          <a:p>
            <a:pPr algn="ctr"/>
            <a:r>
              <a:rPr lang="en-US" sz="2800" b="1" dirty="0">
                <a:solidFill>
                  <a:srgbClr val="3366FF"/>
                </a:solidFill>
              </a:rPr>
              <a:t>WATER’s BUSINESS MODEL</a:t>
            </a:r>
          </a:p>
          <a:p>
            <a:pPr algn="r"/>
            <a:r>
              <a:rPr lang="en-US" sz="2800" b="1" dirty="0">
                <a:solidFill>
                  <a:srgbClr val="3366FF"/>
                </a:solidFill>
              </a:rPr>
              <a:t> </a:t>
            </a:r>
            <a:r>
              <a:rPr lang="en-US" sz="4800" b="1" dirty="0">
                <a:solidFill>
                  <a:srgbClr val="3366FF"/>
                </a:solidFill>
              </a:rPr>
              <a:t>example</a:t>
            </a:r>
            <a:endParaRPr lang="en-US" sz="2800" b="1" dirty="0">
              <a:solidFill>
                <a:srgbClr val="3366FF"/>
              </a:solidFill>
            </a:endParaRPr>
          </a:p>
        </p:txBody>
      </p:sp>
      <p:pic>
        <p:nvPicPr>
          <p:cNvPr id="6" name="Picture 5"/>
          <p:cNvPicPr>
            <a:picLocks noChangeAspect="1"/>
          </p:cNvPicPr>
          <p:nvPr/>
        </p:nvPicPr>
        <p:blipFill>
          <a:blip r:embed="rId3"/>
          <a:stretch>
            <a:fillRect/>
          </a:stretch>
        </p:blipFill>
        <p:spPr>
          <a:xfrm rot="207583">
            <a:off x="248611" y="512841"/>
            <a:ext cx="960826" cy="1259841"/>
          </a:xfrm>
          <a:prstGeom prst="rect">
            <a:avLst/>
          </a:prstGeom>
        </p:spPr>
      </p:pic>
      <p:pic>
        <p:nvPicPr>
          <p:cNvPr id="8" name="Picture 7"/>
          <p:cNvPicPr>
            <a:picLocks noChangeAspect="1"/>
          </p:cNvPicPr>
          <p:nvPr/>
        </p:nvPicPr>
        <p:blipFill>
          <a:blip r:embed="rId4"/>
          <a:srcRect l="600" r="600"/>
          <a:stretch/>
        </p:blipFill>
        <p:spPr>
          <a:xfrm>
            <a:off x="4271434" y="-72529"/>
            <a:ext cx="2057400" cy="2082368"/>
          </a:xfrm>
          <a:prstGeom prst="ellipse">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42</a:t>
            </a:fld>
            <a:endParaRPr lang="en-US"/>
          </a:p>
        </p:txBody>
      </p:sp>
    </p:spTree>
    <p:extLst>
      <p:ext uri="{BB962C8B-B14F-4D97-AF65-F5344CB8AC3E}">
        <p14:creationId xmlns:p14="http://schemas.microsoft.com/office/powerpoint/2010/main" val="257390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6 at 4.2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
            <a:ext cx="9144000" cy="6756400"/>
          </a:xfrm>
          <a:prstGeom prst="rect">
            <a:avLst/>
          </a:prstGeom>
        </p:spPr>
      </p:pic>
      <p:sp>
        <p:nvSpPr>
          <p:cNvPr id="3" name="Slide Number Placeholder 2"/>
          <p:cNvSpPr>
            <a:spLocks noGrp="1"/>
          </p:cNvSpPr>
          <p:nvPr>
            <p:ph type="sldNum" sz="quarter" idx="12"/>
          </p:nvPr>
        </p:nvSpPr>
        <p:spPr/>
        <p:txBody>
          <a:bodyPr/>
          <a:lstStyle/>
          <a:p>
            <a:fld id="{651FC063-5EA9-49AF-AFAF-D68C9E82B23B}" type="slidenum">
              <a:rPr lang="en-US" smtClean="0"/>
              <a:pPr/>
              <a:t>43</a:t>
            </a:fld>
            <a:endParaRPr lang="en-US"/>
          </a:p>
        </p:txBody>
      </p:sp>
    </p:spTree>
    <p:extLst>
      <p:ext uri="{BB962C8B-B14F-4D97-AF65-F5344CB8AC3E}">
        <p14:creationId xmlns:p14="http://schemas.microsoft.com/office/powerpoint/2010/main" val="738308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1FC063-5EA9-49AF-AFAF-D68C9E82B23B}" type="slidenum">
              <a:rPr lang="en-US" smtClean="0"/>
              <a:pPr/>
              <a:t>44</a:t>
            </a:fld>
            <a:endParaRPr lang="en-US"/>
          </a:p>
        </p:txBody>
      </p:sp>
      <p:pic>
        <p:nvPicPr>
          <p:cNvPr id="4" name="Picture 3" descr="Screen Shot 2019-05-07 at 12.08.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63" y="-65713"/>
            <a:ext cx="7115141" cy="6787189"/>
          </a:xfrm>
          <a:prstGeom prst="rect">
            <a:avLst/>
          </a:prstGeom>
        </p:spPr>
      </p:pic>
      <p:pic>
        <p:nvPicPr>
          <p:cNvPr id="5" name="Picture 4">
            <a:extLst>
              <a:ext uri="{FF2B5EF4-FFF2-40B4-BE49-F238E27FC236}">
                <a16:creationId xmlns:a16="http://schemas.microsoft.com/office/drawing/2014/main" id="{C0B08914-EC9B-7F4A-B96A-663C4EB1CD91}"/>
              </a:ext>
            </a:extLst>
          </p:cNvPr>
          <p:cNvPicPr>
            <a:picLocks noChangeAspect="1"/>
          </p:cNvPicPr>
          <p:nvPr/>
        </p:nvPicPr>
        <p:blipFill rotWithShape="1">
          <a:blip r:embed="rId3"/>
          <a:srcRect t="818" b="818"/>
          <a:stretch/>
        </p:blipFill>
        <p:spPr>
          <a:xfrm>
            <a:off x="1032898" y="671513"/>
            <a:ext cx="5482202" cy="5314950"/>
          </a:xfrm>
          <a:prstGeom prst="rect">
            <a:avLst/>
          </a:prstGeom>
        </p:spPr>
      </p:pic>
    </p:spTree>
    <p:extLst>
      <p:ext uri="{BB962C8B-B14F-4D97-AF65-F5344CB8AC3E}">
        <p14:creationId xmlns:p14="http://schemas.microsoft.com/office/powerpoint/2010/main" val="85519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06573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4465335"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338328"/>
            <a:ext cx="2907792" cy="2249424"/>
          </a:xfrm>
        </p:spPr>
        <p:txBody>
          <a:bodyPr vert="horz" lIns="91440" tIns="45720" rIns="91440" bIns="45720" rtlCol="0" anchor="b">
            <a:normAutofit/>
          </a:bodyPr>
          <a:lstStyle/>
          <a:p>
            <a:pPr defTabSz="914400"/>
            <a:r>
              <a:rPr lang="en-US" sz="2600" b="1"/>
              <a:t>Conclusion:</a:t>
            </a:r>
            <a:br>
              <a:rPr lang="en-US" sz="2600" b="1"/>
            </a:br>
            <a:r>
              <a:rPr lang="en-US" sz="2600" b="1"/>
              <a:t>Water Business Models and Business Storytelling are Entangled</a:t>
            </a:r>
          </a:p>
        </p:txBody>
      </p:sp>
      <p:pic>
        <p:nvPicPr>
          <p:cNvPr id="6" name="Picture 5">
            <a:extLst>
              <a:ext uri="{FF2B5EF4-FFF2-40B4-BE49-F238E27FC236}">
                <a16:creationId xmlns:a16="http://schemas.microsoft.com/office/drawing/2014/main" id="{DA4FB57C-D6C5-C64B-B6D3-8B8F9AE95FEC}"/>
              </a:ext>
            </a:extLst>
          </p:cNvPr>
          <p:cNvPicPr>
            <a:picLocks noChangeAspect="1"/>
          </p:cNvPicPr>
          <p:nvPr/>
        </p:nvPicPr>
        <p:blipFill rotWithShape="1">
          <a:blip r:embed="rId3"/>
          <a:srcRect l="18489" t="6666" r="15251" b="46459"/>
          <a:stretch/>
        </p:blipFill>
        <p:spPr>
          <a:xfrm>
            <a:off x="6132612" y="329822"/>
            <a:ext cx="2609308" cy="2611316"/>
          </a:xfrm>
          <a:prstGeom prst="rect">
            <a:avLst/>
          </a:prstGeom>
        </p:spPr>
      </p:pic>
      <p:pic>
        <p:nvPicPr>
          <p:cNvPr id="5" name="Picture 4"/>
          <p:cNvPicPr>
            <a:picLocks noChangeAspect="1"/>
          </p:cNvPicPr>
          <p:nvPr/>
        </p:nvPicPr>
        <p:blipFill>
          <a:blip r:embed="rId4"/>
          <a:stretch>
            <a:fillRect/>
          </a:stretch>
        </p:blipFill>
        <p:spPr>
          <a:xfrm>
            <a:off x="5594681" y="3155743"/>
            <a:ext cx="3147238" cy="3147238"/>
          </a:xfrm>
          <a:prstGeom prst="rect">
            <a:avLst/>
          </a:prstGeom>
        </p:spPr>
      </p:pic>
      <p:sp>
        <p:nvSpPr>
          <p:cNvPr id="3" name="Slide Number Placeholder 2"/>
          <p:cNvSpPr>
            <a:spLocks noGrp="1"/>
          </p:cNvSpPr>
          <p:nvPr>
            <p:ph type="sldNum" sz="quarter" idx="11"/>
          </p:nvPr>
        </p:nvSpPr>
        <p:spPr>
          <a:xfrm>
            <a:off x="8193880" y="6356350"/>
            <a:ext cx="321469" cy="365125"/>
          </a:xfrm>
        </p:spPr>
        <p:txBody>
          <a:bodyPr vert="horz" lIns="91440" tIns="45720" rIns="91440" bIns="45720" rtlCol="0" anchor="ctr">
            <a:normAutofit fontScale="92500" lnSpcReduction="20000"/>
          </a:bodyPr>
          <a:lstStyle/>
          <a:p>
            <a:pPr algn="r">
              <a:spcAft>
                <a:spcPts val="600"/>
              </a:spcAft>
            </a:pPr>
            <a:fld id="{651FC063-5EA9-49AF-AFAF-D68C9E82B23B}" type="slidenum">
              <a:rPr lang="en-US" sz="1200">
                <a:solidFill>
                  <a:schemeClr val="bg1">
                    <a:alpha val="80000"/>
                  </a:schemeClr>
                </a:solidFill>
              </a:rPr>
              <a:pPr algn="r">
                <a:spcAft>
                  <a:spcPts val="600"/>
                </a:spcAft>
              </a:pPr>
              <a:t>45</a:t>
            </a:fld>
            <a:endParaRPr lang="en-US" sz="1200">
              <a:solidFill>
                <a:schemeClr val="bg1">
                  <a:alpha val="80000"/>
                </a:schemeClr>
              </a:solidFill>
            </a:endParaRPr>
          </a:p>
        </p:txBody>
      </p:sp>
    </p:spTree>
    <p:extLst>
      <p:ext uri="{BB962C8B-B14F-4D97-AF65-F5344CB8AC3E}">
        <p14:creationId xmlns:p14="http://schemas.microsoft.com/office/powerpoint/2010/main" val="3357063448"/>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39427"/>
            <a:ext cx="9144000" cy="1849239"/>
          </a:xfrm>
        </p:spPr>
        <p:txBody>
          <a:bodyPr>
            <a:noAutofit/>
          </a:bodyPr>
          <a:lstStyle/>
          <a:p>
            <a:pPr algn="ctr"/>
            <a:r>
              <a:rPr lang="en-US" sz="3200" b="1"/>
              <a:t>CONCLUSION: Develop </a:t>
            </a:r>
            <a:r>
              <a:rPr lang="en-US" sz="3200" b="1" dirty="0"/>
              <a:t>TERRESTRIAL ETHICS  WATER BUSINESS PLAN or our grandchildren will be the BET ON THE FUTURE THAT WILL NEVER BE </a:t>
            </a:r>
          </a:p>
        </p:txBody>
      </p:sp>
      <p:pic>
        <p:nvPicPr>
          <p:cNvPr id="6" name="Picture 5"/>
          <p:cNvPicPr>
            <a:picLocks noChangeAspect="1"/>
          </p:cNvPicPr>
          <p:nvPr/>
        </p:nvPicPr>
        <p:blipFill>
          <a:blip r:embed="rId3"/>
          <a:srcRect l="3906" r="3906"/>
          <a:stretch/>
        </p:blipFill>
        <p:spPr>
          <a:xfrm>
            <a:off x="2601462" y="0"/>
            <a:ext cx="4564184" cy="4619574"/>
          </a:xfrm>
          <a:prstGeom prst="ellipse">
            <a:avLst/>
          </a:prstGeom>
        </p:spPr>
      </p:pic>
      <p:pic>
        <p:nvPicPr>
          <p:cNvPr id="4" name="Picture 3"/>
          <p:cNvPicPr>
            <a:picLocks noChangeAspect="1"/>
          </p:cNvPicPr>
          <p:nvPr/>
        </p:nvPicPr>
        <p:blipFill>
          <a:blip r:embed="rId4"/>
          <a:stretch>
            <a:fillRect/>
          </a:stretch>
        </p:blipFill>
        <p:spPr>
          <a:xfrm rot="207583" flipH="1">
            <a:off x="6416856" y="818448"/>
            <a:ext cx="2266012" cy="1809550"/>
          </a:xfrm>
          <a:prstGeom prst="rect">
            <a:avLst/>
          </a:prstGeom>
        </p:spPr>
      </p:pic>
      <p:sp>
        <p:nvSpPr>
          <p:cNvPr id="2" name="Slide Number Placeholder 1"/>
          <p:cNvSpPr>
            <a:spLocks noGrp="1"/>
          </p:cNvSpPr>
          <p:nvPr>
            <p:ph type="sldNum" sz="quarter" idx="11"/>
          </p:nvPr>
        </p:nvSpPr>
        <p:spPr/>
        <p:txBody>
          <a:bodyPr/>
          <a:lstStyle/>
          <a:p>
            <a:fld id="{651FC063-5EA9-49AF-AFAF-D68C9E82B23B}" type="slidenum">
              <a:rPr lang="en-US" smtClean="0"/>
              <a:pPr/>
              <a:t>46</a:t>
            </a:fld>
            <a:endParaRPr lang="en-US"/>
          </a:p>
        </p:txBody>
      </p:sp>
    </p:spTree>
    <p:extLst>
      <p:ext uri="{BB962C8B-B14F-4D97-AF65-F5344CB8AC3E}">
        <p14:creationId xmlns:p14="http://schemas.microsoft.com/office/powerpoint/2010/main" val="12381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0D22E-7ECC-9B43-AB40-4D24EB6A39DF}"/>
              </a:ext>
            </a:extLst>
          </p:cNvPr>
          <p:cNvSpPr>
            <a:spLocks noGrp="1"/>
          </p:cNvSpPr>
          <p:nvPr>
            <p:ph type="title"/>
          </p:nvPr>
        </p:nvSpPr>
        <p:spPr>
          <a:xfrm>
            <a:off x="628650" y="136525"/>
            <a:ext cx="7886700" cy="1325563"/>
          </a:xfrm>
        </p:spPr>
        <p:txBody>
          <a:bodyPr/>
          <a:lstStyle/>
          <a:p>
            <a:r>
              <a:rPr lang="en-US" b="1" dirty="0">
                <a:solidFill>
                  <a:schemeClr val="accent3">
                    <a:lumMod val="75000"/>
                  </a:schemeClr>
                </a:solidFill>
              </a:rPr>
              <a:t>Articles to Transform Business Modeling</a:t>
            </a:r>
            <a:br>
              <a:rPr lang="en-US" b="1" dirty="0">
                <a:solidFill>
                  <a:schemeClr val="accent3">
                    <a:lumMod val="75000"/>
                  </a:schemeClr>
                </a:solidFill>
              </a:rPr>
            </a:br>
            <a:r>
              <a:rPr lang="en-US" dirty="0"/>
              <a:t>Slides are at </a:t>
            </a:r>
            <a:r>
              <a:rPr lang="en-US" b="1" dirty="0">
                <a:hlinkClick r:id="rId2"/>
              </a:rPr>
              <a:t>https://antenarrative.com</a:t>
            </a:r>
            <a:endParaRPr lang="en-US" b="1" dirty="0">
              <a:solidFill>
                <a:schemeClr val="accent3">
                  <a:lumMod val="75000"/>
                </a:schemeClr>
              </a:solidFill>
            </a:endParaRPr>
          </a:p>
        </p:txBody>
      </p:sp>
      <p:sp>
        <p:nvSpPr>
          <p:cNvPr id="5" name="Content Placeholder 4">
            <a:extLst>
              <a:ext uri="{FF2B5EF4-FFF2-40B4-BE49-F238E27FC236}">
                <a16:creationId xmlns:a16="http://schemas.microsoft.com/office/drawing/2014/main" id="{F8853A0C-3467-334A-928C-F9A5A548CE65}"/>
              </a:ext>
            </a:extLst>
          </p:cNvPr>
          <p:cNvSpPr>
            <a:spLocks noGrp="1"/>
          </p:cNvSpPr>
          <p:nvPr>
            <p:ph idx="1"/>
          </p:nvPr>
        </p:nvSpPr>
        <p:spPr>
          <a:xfrm>
            <a:off x="142875" y="1428749"/>
            <a:ext cx="9001125" cy="5292725"/>
          </a:xfrm>
        </p:spPr>
        <p:txBody>
          <a:bodyPr>
            <a:normAutofit fontScale="77500" lnSpcReduction="20000"/>
          </a:bodyPr>
          <a:lstStyle/>
          <a:p>
            <a:pPr marL="457200" indent="-457200">
              <a:buFont typeface="+mj-lt"/>
              <a:buAutoNum type="arabicPeriod"/>
            </a:pPr>
            <a:r>
              <a:rPr lang="en-US" dirty="0"/>
              <a:t>Boje, David M.; Jorgensen, Kenneth </a:t>
            </a:r>
            <a:r>
              <a:rPr lang="en-US" dirty="0" err="1"/>
              <a:t>Mølbjerg</a:t>
            </a:r>
            <a:r>
              <a:rPr lang="en-US" dirty="0"/>
              <a:t>. (2020). A ‘storytelling science’ approach making the eco-business modeling turn. Journal of Business Modeling, Vol. 8, No. 4, pp. 8-25. </a:t>
            </a:r>
            <a:r>
              <a:rPr lang="en-US" u="sng" dirty="0">
                <a:hlinkClick r:id="rId3"/>
              </a:rPr>
              <a:t>Click here for pre-press pdf</a:t>
            </a:r>
            <a:r>
              <a:rPr lang="en-US" dirty="0"/>
              <a:t>. </a:t>
            </a:r>
            <a:r>
              <a:rPr lang="en-US" u="sng" dirty="0">
                <a:hlinkClick r:id="rId4"/>
              </a:rPr>
              <a:t>Please Click here for final print version PDF</a:t>
            </a:r>
            <a:endParaRPr lang="en-US" dirty="0"/>
          </a:p>
          <a:p>
            <a:pPr marL="457200" indent="-457200">
              <a:buFont typeface="+mj-lt"/>
              <a:buAutoNum type="arabicPeriod"/>
            </a:pPr>
            <a:endParaRPr lang="en-US" dirty="0"/>
          </a:p>
          <a:p>
            <a:pPr marL="457200" indent="-457200">
              <a:buFont typeface="+mj-lt"/>
              <a:buAutoNum type="arabicPeriod"/>
            </a:pPr>
            <a:r>
              <a:rPr lang="en-US" dirty="0"/>
              <a:t>Boje, David M.; Rana, Mohammad B. (2020). Defining a Sustainably-Driven Business Modeling Strategy with a ‘Storytelling Science’ Approach. Chapter to appear in Markovic, S., </a:t>
            </a:r>
            <a:r>
              <a:rPr lang="en-US" dirty="0" err="1"/>
              <a:t>Sancha</a:t>
            </a:r>
            <a:r>
              <a:rPr lang="en-US" dirty="0"/>
              <a:t>, C. and </a:t>
            </a:r>
            <a:r>
              <a:rPr lang="en-US" dirty="0" err="1"/>
              <a:t>Lindgreen</a:t>
            </a:r>
            <a:r>
              <a:rPr lang="en-US" dirty="0"/>
              <a:t>, A. (Eds.), Handbook of Sustainability-driven Business Strategies in Practice, Northampton, MA: Edward Elgar. </a:t>
            </a:r>
            <a:r>
              <a:rPr lang="en-US" u="sng" dirty="0">
                <a:hlinkClick r:id="rId5"/>
              </a:rPr>
              <a:t>Click here for pre-press pdf.</a:t>
            </a:r>
            <a:br>
              <a:rPr lang="en-US" dirty="0"/>
            </a:br>
            <a:br>
              <a:rPr lang="en-US" dirty="0"/>
            </a:br>
            <a:endParaRPr lang="en-US" dirty="0"/>
          </a:p>
          <a:p>
            <a:pPr marL="457200" indent="-457200">
              <a:buFont typeface="+mj-lt"/>
              <a:buAutoNum type="arabicPeriod"/>
            </a:pPr>
            <a:r>
              <a:rPr lang="en-US" dirty="0"/>
              <a:t>Mogens Sparre and Boje, David M. (2020). Utilizing Participative Action Research With Storytelling Interventions to Create Sustainability in Danish Farming. To appear in Organizational Development Journal. </a:t>
            </a:r>
            <a:r>
              <a:rPr lang="en-US" u="sng" dirty="0">
                <a:hlinkClick r:id="rId6"/>
              </a:rPr>
              <a:t>Click here for pre-press pdf</a:t>
            </a:r>
            <a:r>
              <a:rPr lang="en-US" dirty="0"/>
              <a:t>.</a:t>
            </a:r>
            <a:br>
              <a:rPr lang="en-US" dirty="0"/>
            </a:br>
            <a:br>
              <a:rPr lang="en-US" dirty="0"/>
            </a:br>
            <a:endParaRPr lang="en-US" dirty="0"/>
          </a:p>
          <a:p>
            <a:pPr marL="457200" indent="-457200">
              <a:buFont typeface="+mj-lt"/>
              <a:buAutoNum type="arabicPeriod"/>
            </a:pPr>
            <a:r>
              <a:rPr lang="en-US" dirty="0"/>
              <a:t>Jørgensen, Kenneth </a:t>
            </a:r>
            <a:r>
              <a:rPr lang="en-US" dirty="0" err="1"/>
              <a:t>Mølbjerg</a:t>
            </a:r>
            <a:r>
              <a:rPr lang="en-US" dirty="0"/>
              <a:t>; Boje, David M. Storytelling Sustainability in Problem-Based</a:t>
            </a:r>
            <a:br>
              <a:rPr lang="en-US" dirty="0"/>
            </a:br>
            <a:r>
              <a:rPr lang="en-US" dirty="0"/>
              <a:t>Learning. Chapter to appear. </a:t>
            </a:r>
            <a:r>
              <a:rPr lang="en-US" u="sng" dirty="0">
                <a:hlinkClick r:id="rId7"/>
              </a:rPr>
              <a:t>Click here for pre-press pdf</a:t>
            </a:r>
            <a:r>
              <a:rPr lang="en-US" dirty="0"/>
              <a:t>.</a:t>
            </a:r>
            <a:br>
              <a:rPr lang="en-US" dirty="0"/>
            </a:br>
            <a:br>
              <a:rPr lang="en-US" dirty="0"/>
            </a:br>
            <a:endParaRPr lang="en-US" dirty="0"/>
          </a:p>
          <a:p>
            <a:pPr marL="457200" indent="-457200">
              <a:buFont typeface="+mj-lt"/>
              <a:buAutoNum type="arabicPeriod"/>
            </a:pPr>
            <a:r>
              <a:rPr lang="en-US" dirty="0"/>
              <a:t>Rosile, Grace Ann; Boje, David M; Herder Richard A.; Sanchez, Mabel. (2021). The Coalition of Immokalee Workers Uses Ensemble Storytelling Processes to Overcome Enslavement in Corporate Supply Chains. Business and Society. Business &amp; Society</a:t>
            </a:r>
            <a:r>
              <a:rPr lang="en-US" b="1" dirty="0"/>
              <a:t>, </a:t>
            </a:r>
            <a:r>
              <a:rPr lang="en-US" dirty="0"/>
              <a:t>Vol. 60(2) 376–414. </a:t>
            </a:r>
            <a:r>
              <a:rPr lang="en-US" u="sng" dirty="0">
                <a:hlinkClick r:id="rId8"/>
              </a:rPr>
              <a:t>Click here fore pre-press pdf</a:t>
            </a:r>
            <a:r>
              <a:rPr lang="en-US" dirty="0"/>
              <a:t>.</a:t>
            </a:r>
          </a:p>
          <a:p>
            <a:pPr marL="0" indent="0" algn="ctr">
              <a:buNone/>
            </a:pPr>
            <a:r>
              <a:rPr lang="en-US" sz="4100" dirty="0">
                <a:solidFill>
                  <a:schemeClr val="accent3">
                    <a:lumMod val="75000"/>
                  </a:schemeClr>
                </a:solidFill>
              </a:rPr>
              <a:t>more at Antenarrative.Com </a:t>
            </a:r>
          </a:p>
        </p:txBody>
      </p:sp>
      <p:sp>
        <p:nvSpPr>
          <p:cNvPr id="3" name="Slide Number Placeholder 2">
            <a:extLst>
              <a:ext uri="{FF2B5EF4-FFF2-40B4-BE49-F238E27FC236}">
                <a16:creationId xmlns:a16="http://schemas.microsoft.com/office/drawing/2014/main" id="{59826AAE-FD07-F34F-9CD4-4AE5571027A1}"/>
              </a:ext>
            </a:extLst>
          </p:cNvPr>
          <p:cNvSpPr>
            <a:spLocks noGrp="1"/>
          </p:cNvSpPr>
          <p:nvPr>
            <p:ph type="sldNum" sz="quarter" idx="12"/>
          </p:nvPr>
        </p:nvSpPr>
        <p:spPr/>
        <p:txBody>
          <a:bodyPr/>
          <a:lstStyle/>
          <a:p>
            <a:fld id="{2CB0B10C-1642-FC46-B864-C0A2CDEA0834}" type="slidenum">
              <a:rPr lang="en-CH" smtClean="0"/>
              <a:t>47</a:t>
            </a:fld>
            <a:endParaRPr lang="en-CH"/>
          </a:p>
        </p:txBody>
      </p:sp>
    </p:spTree>
    <p:extLst>
      <p:ext uri="{BB962C8B-B14F-4D97-AF65-F5344CB8AC3E}">
        <p14:creationId xmlns:p14="http://schemas.microsoft.com/office/powerpoint/2010/main" val="3818978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666ED-5D55-124B-90F1-8EFB2D769A55}"/>
              </a:ext>
            </a:extLst>
          </p:cNvPr>
          <p:cNvSpPr>
            <a:spLocks noGrp="1"/>
          </p:cNvSpPr>
          <p:nvPr>
            <p:ph type="sldNum" sz="quarter" idx="12"/>
          </p:nvPr>
        </p:nvSpPr>
        <p:spPr/>
        <p:txBody>
          <a:bodyPr/>
          <a:lstStyle/>
          <a:p>
            <a:fld id="{2CB0B10C-1642-FC46-B864-C0A2CDEA0834}" type="slidenum">
              <a:rPr lang="en-CH" smtClean="0"/>
              <a:t>5</a:t>
            </a:fld>
            <a:endParaRPr lang="en-CH"/>
          </a:p>
        </p:txBody>
      </p:sp>
      <p:pic>
        <p:nvPicPr>
          <p:cNvPr id="2050" name="Picture 2">
            <a:extLst>
              <a:ext uri="{FF2B5EF4-FFF2-40B4-BE49-F238E27FC236}">
                <a16:creationId xmlns:a16="http://schemas.microsoft.com/office/drawing/2014/main" id="{40C77CA3-F706-C443-BA97-6C53888F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98" y="0"/>
            <a:ext cx="632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2FF763-6105-E24F-A9B2-1CB0B19CE3F4}"/>
              </a:ext>
            </a:extLst>
          </p:cNvPr>
          <p:cNvSpPr txBox="1"/>
          <p:nvPr/>
        </p:nvSpPr>
        <p:spPr>
          <a:xfrm>
            <a:off x="3934073" y="3459353"/>
            <a:ext cx="1128746" cy="584775"/>
          </a:xfrm>
          <a:prstGeom prst="rect">
            <a:avLst/>
          </a:prstGeom>
          <a:noFill/>
        </p:spPr>
        <p:txBody>
          <a:bodyPr wrap="square" rtlCol="0">
            <a:spAutoFit/>
          </a:bodyPr>
          <a:lstStyle/>
          <a:p>
            <a:r>
              <a:rPr lang="en-US" sz="3200" b="1" dirty="0"/>
              <a:t>KANT</a:t>
            </a:r>
            <a:endParaRPr lang="en-US" sz="2400" b="1" dirty="0"/>
          </a:p>
        </p:txBody>
      </p:sp>
      <p:sp>
        <p:nvSpPr>
          <p:cNvPr id="5" name="TextBox 4">
            <a:extLst>
              <a:ext uri="{FF2B5EF4-FFF2-40B4-BE49-F238E27FC236}">
                <a16:creationId xmlns:a16="http://schemas.microsoft.com/office/drawing/2014/main" id="{092ED23E-C63B-B248-9070-45A2567F3372}"/>
              </a:ext>
            </a:extLst>
          </p:cNvPr>
          <p:cNvSpPr txBox="1"/>
          <p:nvPr/>
        </p:nvSpPr>
        <p:spPr>
          <a:xfrm>
            <a:off x="3145554" y="1206008"/>
            <a:ext cx="2661711" cy="1077218"/>
          </a:xfrm>
          <a:prstGeom prst="rect">
            <a:avLst/>
          </a:prstGeom>
          <a:noFill/>
        </p:spPr>
        <p:txBody>
          <a:bodyPr wrap="square" rtlCol="0">
            <a:spAutoFit/>
          </a:bodyPr>
          <a:lstStyle/>
          <a:p>
            <a:pPr algn="ctr"/>
            <a:r>
              <a:rPr lang="en-US" sz="3200" b="1" dirty="0">
                <a:solidFill>
                  <a:schemeClr val="bg2"/>
                </a:solidFill>
              </a:rPr>
              <a:t>1. Possibility/ Impossibility</a:t>
            </a:r>
          </a:p>
        </p:txBody>
      </p:sp>
      <p:sp>
        <p:nvSpPr>
          <p:cNvPr id="7" name="TextBox 6">
            <a:extLst>
              <a:ext uri="{FF2B5EF4-FFF2-40B4-BE49-F238E27FC236}">
                <a16:creationId xmlns:a16="http://schemas.microsoft.com/office/drawing/2014/main" id="{D166913F-4F4B-9247-900E-143052719451}"/>
              </a:ext>
            </a:extLst>
          </p:cNvPr>
          <p:cNvSpPr txBox="1"/>
          <p:nvPr/>
        </p:nvSpPr>
        <p:spPr>
          <a:xfrm>
            <a:off x="4975413" y="4032004"/>
            <a:ext cx="2514600" cy="1077218"/>
          </a:xfrm>
          <a:prstGeom prst="rect">
            <a:avLst/>
          </a:prstGeom>
          <a:noFill/>
        </p:spPr>
        <p:txBody>
          <a:bodyPr wrap="square" rtlCol="0">
            <a:spAutoFit/>
          </a:bodyPr>
          <a:lstStyle/>
          <a:p>
            <a:pPr algn="ctr"/>
            <a:r>
              <a:rPr lang="en-US" sz="3200" b="1" dirty="0">
                <a:solidFill>
                  <a:schemeClr val="bg2"/>
                </a:solidFill>
              </a:rPr>
              <a:t>2. Existence/ Nonexistence</a:t>
            </a:r>
          </a:p>
        </p:txBody>
      </p:sp>
      <p:sp>
        <p:nvSpPr>
          <p:cNvPr id="8" name="TextBox 7">
            <a:extLst>
              <a:ext uri="{FF2B5EF4-FFF2-40B4-BE49-F238E27FC236}">
                <a16:creationId xmlns:a16="http://schemas.microsoft.com/office/drawing/2014/main" id="{CA9B2488-F705-264A-96E2-E87200884CE3}"/>
              </a:ext>
            </a:extLst>
          </p:cNvPr>
          <p:cNvSpPr txBox="1"/>
          <p:nvPr/>
        </p:nvSpPr>
        <p:spPr>
          <a:xfrm>
            <a:off x="1419472" y="4100561"/>
            <a:ext cx="2514601" cy="1077218"/>
          </a:xfrm>
          <a:prstGeom prst="rect">
            <a:avLst/>
          </a:prstGeom>
          <a:noFill/>
        </p:spPr>
        <p:txBody>
          <a:bodyPr wrap="square" rtlCol="0">
            <a:spAutoFit/>
          </a:bodyPr>
          <a:lstStyle/>
          <a:p>
            <a:pPr algn="ctr"/>
            <a:r>
              <a:rPr lang="en-US" sz="3200" b="1" dirty="0">
                <a:solidFill>
                  <a:schemeClr val="bg2"/>
                </a:solidFill>
              </a:rPr>
              <a:t>3. Necessity/ Contingency</a:t>
            </a:r>
          </a:p>
        </p:txBody>
      </p:sp>
      <p:sp>
        <p:nvSpPr>
          <p:cNvPr id="2" name="TextBox 1">
            <a:extLst>
              <a:ext uri="{FF2B5EF4-FFF2-40B4-BE49-F238E27FC236}">
                <a16:creationId xmlns:a16="http://schemas.microsoft.com/office/drawing/2014/main" id="{F0866F54-A93C-1744-B1AE-BAAC9279A197}"/>
              </a:ext>
            </a:extLst>
          </p:cNvPr>
          <p:cNvSpPr txBox="1"/>
          <p:nvPr/>
        </p:nvSpPr>
        <p:spPr>
          <a:xfrm>
            <a:off x="176022" y="110561"/>
            <a:ext cx="2661710" cy="1569660"/>
          </a:xfrm>
          <a:prstGeom prst="rect">
            <a:avLst/>
          </a:prstGeom>
          <a:noFill/>
        </p:spPr>
        <p:txBody>
          <a:bodyPr wrap="square" rtlCol="0">
            <a:spAutoFit/>
          </a:bodyPr>
          <a:lstStyle/>
          <a:p>
            <a:pPr algn="ctr"/>
            <a:r>
              <a:rPr lang="en-US" sz="2400" b="1" dirty="0"/>
              <a:t>Kant </a:t>
            </a:r>
            <a:r>
              <a:rPr lang="en-US" sz="2400" b="1" dirty="0">
                <a:sym typeface="Wingdings" pitchFamily="2" charset="2"/>
              </a:rPr>
              <a:t> Ethics is Categorical Imperative (Commandments)</a:t>
            </a:r>
            <a:endParaRPr lang="en-US" sz="2400" b="1" dirty="0"/>
          </a:p>
        </p:txBody>
      </p:sp>
      <p:sp>
        <p:nvSpPr>
          <p:cNvPr id="9" name="TextBox 8">
            <a:extLst>
              <a:ext uri="{FF2B5EF4-FFF2-40B4-BE49-F238E27FC236}">
                <a16:creationId xmlns:a16="http://schemas.microsoft.com/office/drawing/2014/main" id="{8EF06E5B-3BBB-8C43-A9AB-C80CA849F3DE}"/>
              </a:ext>
            </a:extLst>
          </p:cNvPr>
          <p:cNvSpPr txBox="1"/>
          <p:nvPr/>
        </p:nvSpPr>
        <p:spPr>
          <a:xfrm>
            <a:off x="6482289" y="110561"/>
            <a:ext cx="2661711" cy="1815882"/>
          </a:xfrm>
          <a:prstGeom prst="rect">
            <a:avLst/>
          </a:prstGeom>
          <a:noFill/>
        </p:spPr>
        <p:txBody>
          <a:bodyPr wrap="square" rtlCol="0">
            <a:spAutoFit/>
          </a:bodyPr>
          <a:lstStyle/>
          <a:p>
            <a:pPr algn="ctr"/>
            <a:r>
              <a:rPr lang="en-US" sz="2800" b="1" dirty="0"/>
              <a:t>Kant </a:t>
            </a:r>
            <a:r>
              <a:rPr lang="en-US" sz="2800" b="1" dirty="0">
                <a:sym typeface="Wingdings" pitchFamily="2" charset="2"/>
              </a:rPr>
              <a:t> System defined as COGNITIVE (Architectonic)</a:t>
            </a:r>
            <a:endParaRPr lang="en-US" sz="2800" b="1" dirty="0"/>
          </a:p>
        </p:txBody>
      </p:sp>
      <p:pic>
        <p:nvPicPr>
          <p:cNvPr id="10" name="Picture 9">
            <a:extLst>
              <a:ext uri="{FF2B5EF4-FFF2-40B4-BE49-F238E27FC236}">
                <a16:creationId xmlns:a16="http://schemas.microsoft.com/office/drawing/2014/main" id="{596BF9FE-EABA-2E4F-9350-59104FE3F61E}"/>
              </a:ext>
            </a:extLst>
          </p:cNvPr>
          <p:cNvPicPr>
            <a:picLocks noChangeAspect="1"/>
          </p:cNvPicPr>
          <p:nvPr/>
        </p:nvPicPr>
        <p:blipFill rotWithShape="1">
          <a:blip r:embed="rId3"/>
          <a:srcRect l="6287" r="12494"/>
          <a:stretch/>
        </p:blipFill>
        <p:spPr>
          <a:xfrm>
            <a:off x="0" y="5105755"/>
            <a:ext cx="1565383" cy="1790782"/>
          </a:xfrm>
          <a:prstGeom prst="rect">
            <a:avLst/>
          </a:prstGeom>
        </p:spPr>
      </p:pic>
      <p:pic>
        <p:nvPicPr>
          <p:cNvPr id="11" name="Picture 10">
            <a:extLst>
              <a:ext uri="{FF2B5EF4-FFF2-40B4-BE49-F238E27FC236}">
                <a16:creationId xmlns:a16="http://schemas.microsoft.com/office/drawing/2014/main" id="{E19E4592-38BD-A744-9819-B027473A81DC}"/>
              </a:ext>
            </a:extLst>
          </p:cNvPr>
          <p:cNvPicPr>
            <a:picLocks noChangeAspect="1"/>
          </p:cNvPicPr>
          <p:nvPr/>
        </p:nvPicPr>
        <p:blipFill rotWithShape="1">
          <a:blip r:embed="rId4"/>
          <a:srcRect l="34265" t="6204" r="33676" b="45771"/>
          <a:stretch/>
        </p:blipFill>
        <p:spPr>
          <a:xfrm>
            <a:off x="1419472" y="-38538"/>
            <a:ext cx="7286032" cy="5335887"/>
          </a:xfrm>
          <a:prstGeom prst="rect">
            <a:avLst/>
          </a:prstGeom>
        </p:spPr>
      </p:pic>
      <p:pic>
        <p:nvPicPr>
          <p:cNvPr id="12" name="Picture 11">
            <a:extLst>
              <a:ext uri="{FF2B5EF4-FFF2-40B4-BE49-F238E27FC236}">
                <a16:creationId xmlns:a16="http://schemas.microsoft.com/office/drawing/2014/main" id="{500EDABF-CB44-CE42-B7F2-2C2A6255A766}"/>
              </a:ext>
            </a:extLst>
          </p:cNvPr>
          <p:cNvPicPr>
            <a:picLocks noChangeAspect="1"/>
          </p:cNvPicPr>
          <p:nvPr/>
        </p:nvPicPr>
        <p:blipFill rotWithShape="1">
          <a:blip r:embed="rId5"/>
          <a:srcRect l="33823" t="6204" r="33235" b="41241"/>
          <a:stretch/>
        </p:blipFill>
        <p:spPr>
          <a:xfrm>
            <a:off x="1419472" y="100516"/>
            <a:ext cx="7460182" cy="5235372"/>
          </a:xfrm>
          <a:prstGeom prst="rect">
            <a:avLst/>
          </a:prstGeom>
        </p:spPr>
      </p:pic>
    </p:spTree>
    <p:extLst>
      <p:ext uri="{BB962C8B-B14F-4D97-AF65-F5344CB8AC3E}">
        <p14:creationId xmlns:p14="http://schemas.microsoft.com/office/powerpoint/2010/main" val="4821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5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P spid="8" grpId="0"/>
      <p:bldP spid="8" grpId="1"/>
      <p:bldP spid="2" grpId="0"/>
      <p:bldP spid="2" grpId="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666ED-5D55-124B-90F1-8EFB2D769A55}"/>
              </a:ext>
            </a:extLst>
          </p:cNvPr>
          <p:cNvSpPr>
            <a:spLocks noGrp="1"/>
          </p:cNvSpPr>
          <p:nvPr>
            <p:ph type="sldNum" sz="quarter" idx="12"/>
          </p:nvPr>
        </p:nvSpPr>
        <p:spPr/>
        <p:txBody>
          <a:bodyPr/>
          <a:lstStyle/>
          <a:p>
            <a:fld id="{2CB0B10C-1642-FC46-B864-C0A2CDEA0834}" type="slidenum">
              <a:rPr lang="en-CH" smtClean="0"/>
              <a:t>6</a:t>
            </a:fld>
            <a:endParaRPr lang="en-CH"/>
          </a:p>
        </p:txBody>
      </p:sp>
      <p:pic>
        <p:nvPicPr>
          <p:cNvPr id="2050" name="Picture 2">
            <a:extLst>
              <a:ext uri="{FF2B5EF4-FFF2-40B4-BE49-F238E27FC236}">
                <a16:creationId xmlns:a16="http://schemas.microsoft.com/office/drawing/2014/main" id="{40C77CA3-F706-C443-BA97-6C53888F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98" y="59784"/>
            <a:ext cx="632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2FF763-6105-E24F-A9B2-1CB0B19CE3F4}"/>
              </a:ext>
            </a:extLst>
          </p:cNvPr>
          <p:cNvSpPr txBox="1"/>
          <p:nvPr/>
        </p:nvSpPr>
        <p:spPr>
          <a:xfrm>
            <a:off x="3841035" y="3462340"/>
            <a:ext cx="1270748" cy="584775"/>
          </a:xfrm>
          <a:prstGeom prst="rect">
            <a:avLst/>
          </a:prstGeom>
          <a:noFill/>
        </p:spPr>
        <p:txBody>
          <a:bodyPr wrap="square" rtlCol="0">
            <a:spAutoFit/>
          </a:bodyPr>
          <a:lstStyle/>
          <a:p>
            <a:r>
              <a:rPr lang="en-US" sz="3200" b="1" dirty="0"/>
              <a:t>HEGEL</a:t>
            </a:r>
            <a:endParaRPr lang="en-US" sz="2400" b="1" dirty="0"/>
          </a:p>
        </p:txBody>
      </p:sp>
      <p:sp>
        <p:nvSpPr>
          <p:cNvPr id="5" name="TextBox 4">
            <a:extLst>
              <a:ext uri="{FF2B5EF4-FFF2-40B4-BE49-F238E27FC236}">
                <a16:creationId xmlns:a16="http://schemas.microsoft.com/office/drawing/2014/main" id="{092ED23E-C63B-B248-9070-45A2567F3372}"/>
              </a:ext>
            </a:extLst>
          </p:cNvPr>
          <p:cNvSpPr txBox="1"/>
          <p:nvPr/>
        </p:nvSpPr>
        <p:spPr>
          <a:xfrm>
            <a:off x="4799542" y="4245044"/>
            <a:ext cx="2661711" cy="1077218"/>
          </a:xfrm>
          <a:prstGeom prst="rect">
            <a:avLst/>
          </a:prstGeom>
          <a:noFill/>
        </p:spPr>
        <p:txBody>
          <a:bodyPr wrap="square" rtlCol="0">
            <a:spAutoFit/>
          </a:bodyPr>
          <a:lstStyle/>
          <a:p>
            <a:pPr algn="ctr"/>
            <a:r>
              <a:rPr lang="en-US" sz="3200" b="1" dirty="0">
                <a:solidFill>
                  <a:schemeClr val="bg2"/>
                </a:solidFill>
              </a:rPr>
              <a:t>2. REAL Possibility</a:t>
            </a:r>
          </a:p>
        </p:txBody>
      </p:sp>
      <p:sp>
        <p:nvSpPr>
          <p:cNvPr id="7" name="TextBox 6">
            <a:extLst>
              <a:ext uri="{FF2B5EF4-FFF2-40B4-BE49-F238E27FC236}">
                <a16:creationId xmlns:a16="http://schemas.microsoft.com/office/drawing/2014/main" id="{D166913F-4F4B-9247-900E-143052719451}"/>
              </a:ext>
            </a:extLst>
          </p:cNvPr>
          <p:cNvSpPr txBox="1"/>
          <p:nvPr/>
        </p:nvSpPr>
        <p:spPr>
          <a:xfrm>
            <a:off x="3219109" y="1183726"/>
            <a:ext cx="2514600" cy="1077218"/>
          </a:xfrm>
          <a:prstGeom prst="rect">
            <a:avLst/>
          </a:prstGeom>
          <a:noFill/>
        </p:spPr>
        <p:txBody>
          <a:bodyPr wrap="square" rtlCol="0">
            <a:spAutoFit/>
          </a:bodyPr>
          <a:lstStyle/>
          <a:p>
            <a:pPr algn="ctr"/>
            <a:r>
              <a:rPr lang="en-US" sz="3200" b="1" dirty="0">
                <a:solidFill>
                  <a:schemeClr val="bg2"/>
                </a:solidFill>
              </a:rPr>
              <a:t>1. FORMAL Existence</a:t>
            </a:r>
          </a:p>
        </p:txBody>
      </p:sp>
      <p:sp>
        <p:nvSpPr>
          <p:cNvPr id="8" name="TextBox 7">
            <a:extLst>
              <a:ext uri="{FF2B5EF4-FFF2-40B4-BE49-F238E27FC236}">
                <a16:creationId xmlns:a16="http://schemas.microsoft.com/office/drawing/2014/main" id="{CA9B2488-F705-264A-96E2-E87200884CE3}"/>
              </a:ext>
            </a:extLst>
          </p:cNvPr>
          <p:cNvSpPr txBox="1"/>
          <p:nvPr/>
        </p:nvSpPr>
        <p:spPr>
          <a:xfrm>
            <a:off x="1419472" y="4100561"/>
            <a:ext cx="2514601" cy="1077218"/>
          </a:xfrm>
          <a:prstGeom prst="rect">
            <a:avLst/>
          </a:prstGeom>
          <a:noFill/>
        </p:spPr>
        <p:txBody>
          <a:bodyPr wrap="square" rtlCol="0">
            <a:spAutoFit/>
          </a:bodyPr>
          <a:lstStyle/>
          <a:p>
            <a:pPr algn="ctr"/>
            <a:r>
              <a:rPr lang="en-US" sz="3200" b="1" dirty="0">
                <a:solidFill>
                  <a:schemeClr val="bg2"/>
                </a:solidFill>
              </a:rPr>
              <a:t>3. RELATIVE Necessity</a:t>
            </a:r>
          </a:p>
        </p:txBody>
      </p:sp>
      <p:sp>
        <p:nvSpPr>
          <p:cNvPr id="6" name="TextBox 5">
            <a:extLst>
              <a:ext uri="{FF2B5EF4-FFF2-40B4-BE49-F238E27FC236}">
                <a16:creationId xmlns:a16="http://schemas.microsoft.com/office/drawing/2014/main" id="{BC312C8B-892D-0E49-8BD4-9C923431390D}"/>
              </a:ext>
            </a:extLst>
          </p:cNvPr>
          <p:cNvSpPr txBox="1"/>
          <p:nvPr/>
        </p:nvSpPr>
        <p:spPr>
          <a:xfrm>
            <a:off x="-38100" y="92441"/>
            <a:ext cx="2514600" cy="3108543"/>
          </a:xfrm>
          <a:prstGeom prst="rect">
            <a:avLst/>
          </a:prstGeom>
          <a:noFill/>
        </p:spPr>
        <p:txBody>
          <a:bodyPr wrap="square" rtlCol="0">
            <a:spAutoFit/>
          </a:bodyPr>
          <a:lstStyle/>
          <a:p>
            <a:pPr algn="ctr"/>
            <a:r>
              <a:rPr lang="en-US" sz="2800" b="1" dirty="0"/>
              <a:t>Hegel</a:t>
            </a:r>
            <a:r>
              <a:rPr lang="en-US" sz="2800" b="1" dirty="0">
                <a:sym typeface="Wingdings" pitchFamily="2" charset="2"/>
              </a:rPr>
              <a:t> Disagrees with Kant’s Formula: 3</a:t>
            </a:r>
            <a:r>
              <a:rPr lang="en-US" sz="2800" b="1" baseline="30000" dirty="0">
                <a:sym typeface="Wingdings" pitchFamily="2" charset="2"/>
              </a:rPr>
              <a:t>rd</a:t>
            </a:r>
            <a:r>
              <a:rPr lang="en-US" sz="2800" b="1" dirty="0">
                <a:sym typeface="Wingdings" pitchFamily="2" charset="2"/>
              </a:rPr>
              <a:t> category is contributive of 1</a:t>
            </a:r>
            <a:r>
              <a:rPr lang="en-US" sz="2800" b="1" baseline="30000" dirty="0">
                <a:sym typeface="Wingdings" pitchFamily="2" charset="2"/>
              </a:rPr>
              <a:t>st</a:t>
            </a:r>
            <a:r>
              <a:rPr lang="en-US" sz="2800" b="1" dirty="0">
                <a:sym typeface="Wingdings" pitchFamily="2" charset="2"/>
              </a:rPr>
              <a:t> &amp; 2</a:t>
            </a:r>
            <a:r>
              <a:rPr lang="en-US" sz="2800" b="1" baseline="30000" dirty="0">
                <a:sym typeface="Wingdings" pitchFamily="2" charset="2"/>
              </a:rPr>
              <a:t>nd</a:t>
            </a:r>
            <a:r>
              <a:rPr lang="en-US" sz="2800" b="1" dirty="0">
                <a:sym typeface="Wingdings" pitchFamily="2" charset="2"/>
              </a:rPr>
              <a:t> categories</a:t>
            </a:r>
            <a:endParaRPr lang="en-US" sz="2800" b="1" dirty="0"/>
          </a:p>
        </p:txBody>
      </p:sp>
      <p:sp>
        <p:nvSpPr>
          <p:cNvPr id="10" name="TextBox 9">
            <a:extLst>
              <a:ext uri="{FF2B5EF4-FFF2-40B4-BE49-F238E27FC236}">
                <a16:creationId xmlns:a16="http://schemas.microsoft.com/office/drawing/2014/main" id="{3667688F-EECD-554A-B76A-B623F5F57746}"/>
              </a:ext>
            </a:extLst>
          </p:cNvPr>
          <p:cNvSpPr txBox="1"/>
          <p:nvPr/>
        </p:nvSpPr>
        <p:spPr>
          <a:xfrm>
            <a:off x="6476318" y="168063"/>
            <a:ext cx="2667682" cy="3108543"/>
          </a:xfrm>
          <a:prstGeom prst="rect">
            <a:avLst/>
          </a:prstGeom>
          <a:noFill/>
        </p:spPr>
        <p:txBody>
          <a:bodyPr wrap="square" rtlCol="0">
            <a:spAutoFit/>
          </a:bodyPr>
          <a:lstStyle/>
          <a:p>
            <a:pPr algn="ctr"/>
            <a:r>
              <a:rPr lang="en-US" sz="2800" b="1" dirty="0"/>
              <a:t>Hegel’s new theory: History Moves by DIALECTIC  Interplay of </a:t>
            </a:r>
          </a:p>
          <a:p>
            <a:pPr algn="ctr"/>
            <a:r>
              <a:rPr lang="en-US" sz="2800" b="1" dirty="0"/>
              <a:t>3 Contradictory Concepts</a:t>
            </a:r>
          </a:p>
        </p:txBody>
      </p:sp>
      <p:pic>
        <p:nvPicPr>
          <p:cNvPr id="11" name="Picture 10">
            <a:extLst>
              <a:ext uri="{FF2B5EF4-FFF2-40B4-BE49-F238E27FC236}">
                <a16:creationId xmlns:a16="http://schemas.microsoft.com/office/drawing/2014/main" id="{260DCC9D-523C-8D46-B79E-E93175F31EA4}"/>
              </a:ext>
            </a:extLst>
          </p:cNvPr>
          <p:cNvPicPr>
            <a:picLocks noChangeAspect="1"/>
          </p:cNvPicPr>
          <p:nvPr/>
        </p:nvPicPr>
        <p:blipFill>
          <a:blip r:embed="rId3"/>
          <a:stretch>
            <a:fillRect/>
          </a:stretch>
        </p:blipFill>
        <p:spPr>
          <a:xfrm>
            <a:off x="19457" y="4783877"/>
            <a:ext cx="1487419" cy="2074124"/>
          </a:xfrm>
          <a:prstGeom prst="rect">
            <a:avLst/>
          </a:prstGeom>
        </p:spPr>
      </p:pic>
    </p:spTree>
    <p:extLst>
      <p:ext uri="{BB962C8B-B14F-4D97-AF65-F5344CB8AC3E}">
        <p14:creationId xmlns:p14="http://schemas.microsoft.com/office/powerpoint/2010/main" val="429038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666ED-5D55-124B-90F1-8EFB2D769A55}"/>
              </a:ext>
            </a:extLst>
          </p:cNvPr>
          <p:cNvSpPr>
            <a:spLocks noGrp="1"/>
          </p:cNvSpPr>
          <p:nvPr>
            <p:ph type="sldNum" sz="quarter" idx="12"/>
          </p:nvPr>
        </p:nvSpPr>
        <p:spPr/>
        <p:txBody>
          <a:bodyPr/>
          <a:lstStyle/>
          <a:p>
            <a:fld id="{2CB0B10C-1642-FC46-B864-C0A2CDEA0834}" type="slidenum">
              <a:rPr lang="en-CH" smtClean="0"/>
              <a:t>7</a:t>
            </a:fld>
            <a:endParaRPr lang="en-CH"/>
          </a:p>
        </p:txBody>
      </p:sp>
      <p:pic>
        <p:nvPicPr>
          <p:cNvPr id="2050" name="Picture 2">
            <a:extLst>
              <a:ext uri="{FF2B5EF4-FFF2-40B4-BE49-F238E27FC236}">
                <a16:creationId xmlns:a16="http://schemas.microsoft.com/office/drawing/2014/main" id="{40C77CA3-F706-C443-BA97-6C53888F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98" y="0"/>
            <a:ext cx="632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2FF763-6105-E24F-A9B2-1CB0B19CE3F4}"/>
              </a:ext>
            </a:extLst>
          </p:cNvPr>
          <p:cNvSpPr txBox="1"/>
          <p:nvPr/>
        </p:nvSpPr>
        <p:spPr>
          <a:xfrm>
            <a:off x="3145553" y="3310704"/>
            <a:ext cx="2661711" cy="584775"/>
          </a:xfrm>
          <a:prstGeom prst="rect">
            <a:avLst/>
          </a:prstGeom>
          <a:noFill/>
        </p:spPr>
        <p:txBody>
          <a:bodyPr wrap="square" rtlCol="0">
            <a:spAutoFit/>
          </a:bodyPr>
          <a:lstStyle/>
          <a:p>
            <a:r>
              <a:rPr lang="en-US" sz="3200" b="1" dirty="0">
                <a:highlight>
                  <a:srgbClr val="C0C0C0"/>
                </a:highlight>
              </a:rPr>
              <a:t>KIERKEGAARD</a:t>
            </a:r>
            <a:endParaRPr lang="en-US" sz="2400" b="1" dirty="0">
              <a:highlight>
                <a:srgbClr val="C0C0C0"/>
              </a:highlight>
            </a:endParaRPr>
          </a:p>
        </p:txBody>
      </p:sp>
      <p:sp>
        <p:nvSpPr>
          <p:cNvPr id="5" name="TextBox 4">
            <a:extLst>
              <a:ext uri="{FF2B5EF4-FFF2-40B4-BE49-F238E27FC236}">
                <a16:creationId xmlns:a16="http://schemas.microsoft.com/office/drawing/2014/main" id="{092ED23E-C63B-B248-9070-45A2567F3372}"/>
              </a:ext>
            </a:extLst>
          </p:cNvPr>
          <p:cNvSpPr txBox="1"/>
          <p:nvPr/>
        </p:nvSpPr>
        <p:spPr>
          <a:xfrm>
            <a:off x="3145554" y="1206008"/>
            <a:ext cx="2661711" cy="1077218"/>
          </a:xfrm>
          <a:prstGeom prst="rect">
            <a:avLst/>
          </a:prstGeom>
          <a:noFill/>
        </p:spPr>
        <p:txBody>
          <a:bodyPr wrap="square" rtlCol="0">
            <a:spAutoFit/>
          </a:bodyPr>
          <a:lstStyle/>
          <a:p>
            <a:pPr algn="ctr"/>
            <a:r>
              <a:rPr lang="en-US" sz="3200" b="1" dirty="0">
                <a:solidFill>
                  <a:schemeClr val="bg2"/>
                </a:solidFill>
              </a:rPr>
              <a:t>Possibility/ Impossibility</a:t>
            </a:r>
          </a:p>
        </p:txBody>
      </p:sp>
      <p:sp>
        <p:nvSpPr>
          <p:cNvPr id="7" name="TextBox 6">
            <a:extLst>
              <a:ext uri="{FF2B5EF4-FFF2-40B4-BE49-F238E27FC236}">
                <a16:creationId xmlns:a16="http://schemas.microsoft.com/office/drawing/2014/main" id="{D166913F-4F4B-9247-900E-143052719451}"/>
              </a:ext>
            </a:extLst>
          </p:cNvPr>
          <p:cNvSpPr txBox="1"/>
          <p:nvPr/>
        </p:nvSpPr>
        <p:spPr>
          <a:xfrm>
            <a:off x="4975413" y="4032004"/>
            <a:ext cx="2514600" cy="1077218"/>
          </a:xfrm>
          <a:prstGeom prst="rect">
            <a:avLst/>
          </a:prstGeom>
          <a:noFill/>
        </p:spPr>
        <p:txBody>
          <a:bodyPr wrap="square" rtlCol="0">
            <a:spAutoFit/>
          </a:bodyPr>
          <a:lstStyle/>
          <a:p>
            <a:pPr algn="ctr"/>
            <a:r>
              <a:rPr lang="en-US" sz="3200" b="1" dirty="0">
                <a:solidFill>
                  <a:schemeClr val="bg2"/>
                </a:solidFill>
              </a:rPr>
              <a:t>Existence/ Nonexistence</a:t>
            </a:r>
          </a:p>
        </p:txBody>
      </p:sp>
      <p:sp>
        <p:nvSpPr>
          <p:cNvPr id="8" name="TextBox 7">
            <a:extLst>
              <a:ext uri="{FF2B5EF4-FFF2-40B4-BE49-F238E27FC236}">
                <a16:creationId xmlns:a16="http://schemas.microsoft.com/office/drawing/2014/main" id="{CA9B2488-F705-264A-96E2-E87200884CE3}"/>
              </a:ext>
            </a:extLst>
          </p:cNvPr>
          <p:cNvSpPr txBox="1"/>
          <p:nvPr/>
        </p:nvSpPr>
        <p:spPr>
          <a:xfrm>
            <a:off x="1419472" y="4100561"/>
            <a:ext cx="2514601" cy="1077218"/>
          </a:xfrm>
          <a:prstGeom prst="rect">
            <a:avLst/>
          </a:prstGeom>
          <a:noFill/>
        </p:spPr>
        <p:txBody>
          <a:bodyPr wrap="square" rtlCol="0">
            <a:spAutoFit/>
          </a:bodyPr>
          <a:lstStyle/>
          <a:p>
            <a:pPr algn="ctr"/>
            <a:r>
              <a:rPr lang="en-US" sz="3200" b="1" dirty="0">
                <a:solidFill>
                  <a:schemeClr val="bg2"/>
                </a:solidFill>
              </a:rPr>
              <a:t>Necessity/ Contingency</a:t>
            </a:r>
          </a:p>
        </p:txBody>
      </p:sp>
      <p:sp>
        <p:nvSpPr>
          <p:cNvPr id="2" name="TextBox 1">
            <a:extLst>
              <a:ext uri="{FF2B5EF4-FFF2-40B4-BE49-F238E27FC236}">
                <a16:creationId xmlns:a16="http://schemas.microsoft.com/office/drawing/2014/main" id="{8A78F0F5-DE0D-BE4D-8D7F-DED4C50535A0}"/>
              </a:ext>
            </a:extLst>
          </p:cNvPr>
          <p:cNvSpPr txBox="1"/>
          <p:nvPr/>
        </p:nvSpPr>
        <p:spPr>
          <a:xfrm>
            <a:off x="247650" y="219741"/>
            <a:ext cx="2190750" cy="2062103"/>
          </a:xfrm>
          <a:prstGeom prst="rect">
            <a:avLst/>
          </a:prstGeom>
          <a:noFill/>
        </p:spPr>
        <p:txBody>
          <a:bodyPr wrap="square" rtlCol="0">
            <a:spAutoFit/>
          </a:bodyPr>
          <a:lstStyle/>
          <a:p>
            <a:r>
              <a:rPr lang="en-US" sz="3200" b="1" dirty="0"/>
              <a:t>Kierkegaard</a:t>
            </a:r>
            <a:r>
              <a:rPr lang="en-US" sz="3200" b="1" dirty="0">
                <a:sym typeface="Wingdings" pitchFamily="2" charset="2"/>
              </a:rPr>
              <a:t> Ethics by Living the Ethical Life</a:t>
            </a:r>
            <a:endParaRPr lang="en-US" sz="3200" b="1" dirty="0"/>
          </a:p>
        </p:txBody>
      </p:sp>
      <p:sp>
        <p:nvSpPr>
          <p:cNvPr id="9" name="TextBox 8">
            <a:extLst>
              <a:ext uri="{FF2B5EF4-FFF2-40B4-BE49-F238E27FC236}">
                <a16:creationId xmlns:a16="http://schemas.microsoft.com/office/drawing/2014/main" id="{27B1CF06-631E-E04E-8D1C-482777C545DE}"/>
              </a:ext>
            </a:extLst>
          </p:cNvPr>
          <p:cNvSpPr txBox="1"/>
          <p:nvPr/>
        </p:nvSpPr>
        <p:spPr>
          <a:xfrm>
            <a:off x="6284572" y="282678"/>
            <a:ext cx="2661711" cy="3108543"/>
          </a:xfrm>
          <a:prstGeom prst="rect">
            <a:avLst/>
          </a:prstGeom>
          <a:noFill/>
        </p:spPr>
        <p:txBody>
          <a:bodyPr wrap="square" rtlCol="0">
            <a:spAutoFit/>
          </a:bodyPr>
          <a:lstStyle/>
          <a:p>
            <a:pPr algn="ctr"/>
            <a:r>
              <a:rPr lang="en-US" sz="2800" b="1" dirty="0"/>
              <a:t>3 Categories from Kant, given Hegel dialectic, with many twists, without Kant’s ordering formula</a:t>
            </a:r>
          </a:p>
        </p:txBody>
      </p:sp>
      <p:pic>
        <p:nvPicPr>
          <p:cNvPr id="10" name="Picture 9">
            <a:extLst>
              <a:ext uri="{FF2B5EF4-FFF2-40B4-BE49-F238E27FC236}">
                <a16:creationId xmlns:a16="http://schemas.microsoft.com/office/drawing/2014/main" id="{813FEE13-D4E5-0E44-9665-EA634E5EA392}"/>
              </a:ext>
            </a:extLst>
          </p:cNvPr>
          <p:cNvPicPr>
            <a:picLocks noChangeAspect="1"/>
          </p:cNvPicPr>
          <p:nvPr/>
        </p:nvPicPr>
        <p:blipFill rotWithShape="1">
          <a:blip r:embed="rId3"/>
          <a:srcRect l="23364" r="19829" b="8811"/>
          <a:stretch/>
        </p:blipFill>
        <p:spPr>
          <a:xfrm>
            <a:off x="110312" y="5177779"/>
            <a:ext cx="1271925" cy="1583065"/>
          </a:xfrm>
          <a:prstGeom prst="rect">
            <a:avLst/>
          </a:prstGeom>
        </p:spPr>
      </p:pic>
    </p:spTree>
    <p:extLst>
      <p:ext uri="{BB962C8B-B14F-4D97-AF65-F5344CB8AC3E}">
        <p14:creationId xmlns:p14="http://schemas.microsoft.com/office/powerpoint/2010/main" val="25718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0666ED-5D55-124B-90F1-8EFB2D769A55}"/>
              </a:ext>
            </a:extLst>
          </p:cNvPr>
          <p:cNvSpPr>
            <a:spLocks noGrp="1"/>
          </p:cNvSpPr>
          <p:nvPr>
            <p:ph type="sldNum" sz="quarter" idx="12"/>
          </p:nvPr>
        </p:nvSpPr>
        <p:spPr>
          <a:xfrm>
            <a:off x="5378017" y="6463927"/>
            <a:ext cx="2057400" cy="365125"/>
          </a:xfrm>
        </p:spPr>
        <p:txBody>
          <a:bodyPr/>
          <a:lstStyle/>
          <a:p>
            <a:fld id="{2CB0B10C-1642-FC46-B864-C0A2CDEA0834}" type="slidenum">
              <a:rPr lang="en-CH" smtClean="0"/>
              <a:t>8</a:t>
            </a:fld>
            <a:endParaRPr lang="en-CH"/>
          </a:p>
        </p:txBody>
      </p:sp>
      <p:pic>
        <p:nvPicPr>
          <p:cNvPr id="2050" name="Picture 2">
            <a:extLst>
              <a:ext uri="{FF2B5EF4-FFF2-40B4-BE49-F238E27FC236}">
                <a16:creationId xmlns:a16="http://schemas.microsoft.com/office/drawing/2014/main" id="{40C77CA3-F706-C443-BA97-6C53888F0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92" y="107577"/>
            <a:ext cx="632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2FF763-6105-E24F-A9B2-1CB0B19CE3F4}"/>
              </a:ext>
            </a:extLst>
          </p:cNvPr>
          <p:cNvSpPr txBox="1"/>
          <p:nvPr/>
        </p:nvSpPr>
        <p:spPr>
          <a:xfrm>
            <a:off x="2943847" y="3418281"/>
            <a:ext cx="2661711" cy="584775"/>
          </a:xfrm>
          <a:prstGeom prst="rect">
            <a:avLst/>
          </a:prstGeom>
          <a:noFill/>
        </p:spPr>
        <p:txBody>
          <a:bodyPr wrap="square" rtlCol="0">
            <a:spAutoFit/>
          </a:bodyPr>
          <a:lstStyle/>
          <a:p>
            <a:r>
              <a:rPr lang="en-US" sz="3200" b="1" dirty="0">
                <a:highlight>
                  <a:srgbClr val="C0C0C0"/>
                </a:highlight>
              </a:rPr>
              <a:t>KIERKEGAARD</a:t>
            </a:r>
            <a:endParaRPr lang="en-US" sz="2400" b="1" dirty="0">
              <a:highlight>
                <a:srgbClr val="C0C0C0"/>
              </a:highlight>
            </a:endParaRPr>
          </a:p>
        </p:txBody>
      </p:sp>
      <p:sp>
        <p:nvSpPr>
          <p:cNvPr id="5" name="TextBox 4">
            <a:extLst>
              <a:ext uri="{FF2B5EF4-FFF2-40B4-BE49-F238E27FC236}">
                <a16:creationId xmlns:a16="http://schemas.microsoft.com/office/drawing/2014/main" id="{092ED23E-C63B-B248-9070-45A2567F3372}"/>
              </a:ext>
            </a:extLst>
          </p:cNvPr>
          <p:cNvSpPr txBox="1"/>
          <p:nvPr/>
        </p:nvSpPr>
        <p:spPr>
          <a:xfrm>
            <a:off x="2836270" y="1177865"/>
            <a:ext cx="2661711" cy="1323439"/>
          </a:xfrm>
          <a:prstGeom prst="rect">
            <a:avLst/>
          </a:prstGeom>
          <a:noFill/>
        </p:spPr>
        <p:txBody>
          <a:bodyPr wrap="square" rtlCol="0">
            <a:spAutoFit/>
          </a:bodyPr>
          <a:lstStyle/>
          <a:p>
            <a:pPr algn="ctr"/>
            <a:r>
              <a:rPr lang="en-US" sz="1600" b="1" dirty="0">
                <a:solidFill>
                  <a:schemeClr val="bg2"/>
                </a:solidFill>
              </a:rPr>
              <a:t>Possibility/ Impossibility</a:t>
            </a:r>
          </a:p>
          <a:p>
            <a:pPr algn="ctr"/>
            <a:r>
              <a:rPr lang="en-US" sz="1600" b="1" dirty="0">
                <a:solidFill>
                  <a:schemeClr val="bg2"/>
                </a:solidFill>
              </a:rPr>
              <a:t>BETS on FUTURE NEGATE Past Necessity &amp;/or What is Existential</a:t>
            </a:r>
          </a:p>
          <a:p>
            <a:pPr algn="ctr"/>
            <a:r>
              <a:rPr lang="en-US" sz="1600" b="1" dirty="0">
                <a:solidFill>
                  <a:schemeClr val="bg2"/>
                </a:solidFill>
              </a:rPr>
              <a:t>IRONY IN THE STORYTELLING</a:t>
            </a:r>
          </a:p>
        </p:txBody>
      </p:sp>
      <p:sp>
        <p:nvSpPr>
          <p:cNvPr id="7" name="TextBox 6">
            <a:extLst>
              <a:ext uri="{FF2B5EF4-FFF2-40B4-BE49-F238E27FC236}">
                <a16:creationId xmlns:a16="http://schemas.microsoft.com/office/drawing/2014/main" id="{D166913F-4F4B-9247-900E-143052719451}"/>
              </a:ext>
            </a:extLst>
          </p:cNvPr>
          <p:cNvSpPr txBox="1"/>
          <p:nvPr/>
        </p:nvSpPr>
        <p:spPr>
          <a:xfrm>
            <a:off x="4920813" y="3928797"/>
            <a:ext cx="2514600" cy="2092881"/>
          </a:xfrm>
          <a:prstGeom prst="rect">
            <a:avLst/>
          </a:prstGeom>
          <a:noFill/>
        </p:spPr>
        <p:txBody>
          <a:bodyPr wrap="square" rtlCol="0">
            <a:spAutoFit/>
          </a:bodyPr>
          <a:lstStyle/>
          <a:p>
            <a:pPr algn="ctr"/>
            <a:r>
              <a:rPr lang="en-US" sz="1600" b="1" dirty="0">
                <a:solidFill>
                  <a:schemeClr val="bg2"/>
                </a:solidFill>
              </a:rPr>
              <a:t>Existence/ Nothing </a:t>
            </a:r>
          </a:p>
          <a:p>
            <a:pPr algn="ctr"/>
            <a:r>
              <a:rPr lang="en-US" sz="1600" b="1" dirty="0">
                <a:solidFill>
                  <a:schemeClr val="bg2"/>
                </a:solidFill>
              </a:rPr>
              <a:t>(Dasein </a:t>
            </a:r>
            <a:r>
              <a:rPr lang="en-US" sz="1600" b="1" dirty="0">
                <a:solidFill>
                  <a:schemeClr val="bg2"/>
                </a:solidFill>
                <a:sym typeface="Wingdings" pitchFamily="2" charset="2"/>
              </a:rPr>
              <a:t> </a:t>
            </a:r>
            <a:r>
              <a:rPr lang="en-US" i="1" dirty="0">
                <a:solidFill>
                  <a:schemeClr val="bg1"/>
                </a:solidFill>
              </a:rPr>
              <a:t>Tilværelse</a:t>
            </a:r>
            <a:r>
              <a:rPr lang="en-US" sz="1600" b="1" i="1" dirty="0">
                <a:solidFill>
                  <a:schemeClr val="bg2"/>
                </a:solidFill>
                <a:sym typeface="Wingdings" pitchFamily="2" charset="2"/>
              </a:rPr>
              <a:t>)</a:t>
            </a:r>
          </a:p>
          <a:p>
            <a:pPr algn="ctr"/>
            <a:r>
              <a:rPr lang="en-US" sz="1600" b="1" i="1" dirty="0">
                <a:solidFill>
                  <a:schemeClr val="bg2"/>
                </a:solidFill>
                <a:sym typeface="Wingdings" pitchFamily="2" charset="2"/>
              </a:rPr>
              <a:t>Concrete actuality of Historical EVENTS &amp; FACTS</a:t>
            </a:r>
          </a:p>
          <a:p>
            <a:pPr algn="ctr"/>
            <a:r>
              <a:rPr lang="en-US" sz="1600" b="1" i="1" dirty="0">
                <a:solidFill>
                  <a:schemeClr val="bg2"/>
                </a:solidFill>
                <a:sym typeface="Wingdings" pitchFamily="2" charset="2"/>
              </a:rPr>
              <a:t>Changed by BETS on FUTURE or by</a:t>
            </a:r>
          </a:p>
          <a:p>
            <a:pPr algn="ctr"/>
            <a:r>
              <a:rPr lang="en-US" sz="1600" b="1" i="1" dirty="0">
                <a:solidFill>
                  <a:schemeClr val="bg2"/>
                </a:solidFill>
                <a:sym typeface="Wingdings" pitchFamily="2" charset="2"/>
              </a:rPr>
              <a:t>HISTORIC </a:t>
            </a:r>
          </a:p>
          <a:p>
            <a:pPr algn="ctr"/>
            <a:r>
              <a:rPr lang="en-US" sz="1600" b="1" i="1" dirty="0">
                <a:solidFill>
                  <a:schemeClr val="bg2"/>
                </a:solidFill>
                <a:sym typeface="Wingdings" pitchFamily="2" charset="2"/>
              </a:rPr>
              <a:t>NECESSITY</a:t>
            </a:r>
            <a:endParaRPr lang="en-US" sz="1600" b="1" dirty="0">
              <a:solidFill>
                <a:schemeClr val="bg2"/>
              </a:solidFill>
            </a:endParaRPr>
          </a:p>
        </p:txBody>
      </p:sp>
      <p:sp>
        <p:nvSpPr>
          <p:cNvPr id="8" name="TextBox 7">
            <a:extLst>
              <a:ext uri="{FF2B5EF4-FFF2-40B4-BE49-F238E27FC236}">
                <a16:creationId xmlns:a16="http://schemas.microsoft.com/office/drawing/2014/main" id="{CA9B2488-F705-264A-96E2-E87200884CE3}"/>
              </a:ext>
            </a:extLst>
          </p:cNvPr>
          <p:cNvSpPr txBox="1"/>
          <p:nvPr/>
        </p:nvSpPr>
        <p:spPr>
          <a:xfrm>
            <a:off x="1208121" y="4003056"/>
            <a:ext cx="2514601" cy="1815882"/>
          </a:xfrm>
          <a:prstGeom prst="rect">
            <a:avLst/>
          </a:prstGeom>
          <a:noFill/>
        </p:spPr>
        <p:txBody>
          <a:bodyPr wrap="square" rtlCol="0">
            <a:spAutoFit/>
          </a:bodyPr>
          <a:lstStyle/>
          <a:p>
            <a:pPr algn="ctr"/>
            <a:r>
              <a:rPr lang="en-US" sz="1600" b="1" dirty="0">
                <a:solidFill>
                  <a:schemeClr val="bg2"/>
                </a:solidFill>
              </a:rPr>
              <a:t>Necessity/ Contingency</a:t>
            </a:r>
          </a:p>
          <a:p>
            <a:pPr algn="ctr"/>
            <a:r>
              <a:rPr lang="en-US" sz="1600" b="1" dirty="0">
                <a:solidFill>
                  <a:schemeClr val="bg2"/>
                </a:solidFill>
              </a:rPr>
              <a:t>World History keeps changing order of Life, past/future no longer viable-Necessity</a:t>
            </a:r>
          </a:p>
          <a:p>
            <a:pPr algn="ctr"/>
            <a:r>
              <a:rPr lang="en-US" sz="1600" b="1" dirty="0">
                <a:solidFill>
                  <a:schemeClr val="bg2"/>
                </a:solidFill>
              </a:rPr>
              <a:t>(WORLD HISTORY</a:t>
            </a:r>
          </a:p>
          <a:p>
            <a:pPr algn="ctr"/>
            <a:r>
              <a:rPr lang="en-US" sz="1600" b="1" dirty="0">
                <a:solidFill>
                  <a:schemeClr val="bg2"/>
                </a:solidFill>
              </a:rPr>
              <a:t>Point-of-view</a:t>
            </a:r>
          </a:p>
        </p:txBody>
      </p:sp>
      <p:sp>
        <p:nvSpPr>
          <p:cNvPr id="2" name="TextBox 1">
            <a:extLst>
              <a:ext uri="{FF2B5EF4-FFF2-40B4-BE49-F238E27FC236}">
                <a16:creationId xmlns:a16="http://schemas.microsoft.com/office/drawing/2014/main" id="{56425B4B-025C-9141-B8DD-C0C7C9F9A92D}"/>
              </a:ext>
            </a:extLst>
          </p:cNvPr>
          <p:cNvSpPr txBox="1"/>
          <p:nvPr/>
        </p:nvSpPr>
        <p:spPr>
          <a:xfrm rot="1493707">
            <a:off x="2702860" y="2976010"/>
            <a:ext cx="1156446" cy="369332"/>
          </a:xfrm>
          <a:prstGeom prst="rect">
            <a:avLst/>
          </a:prstGeom>
          <a:noFill/>
        </p:spPr>
        <p:txBody>
          <a:bodyPr wrap="square" rtlCol="0">
            <a:spAutoFit/>
          </a:bodyPr>
          <a:lstStyle/>
          <a:p>
            <a:r>
              <a:rPr lang="en-US" b="1" dirty="0"/>
              <a:t>BETWEEN</a:t>
            </a:r>
          </a:p>
        </p:txBody>
      </p:sp>
      <p:sp>
        <p:nvSpPr>
          <p:cNvPr id="9" name="TextBox 8">
            <a:extLst>
              <a:ext uri="{FF2B5EF4-FFF2-40B4-BE49-F238E27FC236}">
                <a16:creationId xmlns:a16="http://schemas.microsoft.com/office/drawing/2014/main" id="{E241DFA6-830A-D642-98BB-E7FC999B3E07}"/>
              </a:ext>
            </a:extLst>
          </p:cNvPr>
          <p:cNvSpPr txBox="1"/>
          <p:nvPr/>
        </p:nvSpPr>
        <p:spPr>
          <a:xfrm rot="20802462">
            <a:off x="4529757" y="2985158"/>
            <a:ext cx="1156446" cy="369332"/>
          </a:xfrm>
          <a:prstGeom prst="rect">
            <a:avLst/>
          </a:prstGeom>
          <a:noFill/>
        </p:spPr>
        <p:txBody>
          <a:bodyPr wrap="square" rtlCol="0">
            <a:spAutoFit/>
          </a:bodyPr>
          <a:lstStyle/>
          <a:p>
            <a:r>
              <a:rPr lang="en-US" b="1" dirty="0">
                <a:solidFill>
                  <a:schemeClr val="bg1"/>
                </a:solidFill>
              </a:rPr>
              <a:t>BETWEEN</a:t>
            </a:r>
          </a:p>
        </p:txBody>
      </p:sp>
      <p:sp>
        <p:nvSpPr>
          <p:cNvPr id="6" name="Rectangle 5">
            <a:extLst>
              <a:ext uri="{FF2B5EF4-FFF2-40B4-BE49-F238E27FC236}">
                <a16:creationId xmlns:a16="http://schemas.microsoft.com/office/drawing/2014/main" id="{25B4F10B-1C65-1B41-8DF1-F8AD2785312F}"/>
              </a:ext>
            </a:extLst>
          </p:cNvPr>
          <p:cNvSpPr/>
          <p:nvPr/>
        </p:nvSpPr>
        <p:spPr>
          <a:xfrm>
            <a:off x="3619953" y="4488568"/>
            <a:ext cx="1309497" cy="741496"/>
          </a:xfrm>
          <a:prstGeom prst="rect">
            <a:avLst/>
          </a:prstGeom>
          <a:noFill/>
        </p:spPr>
        <p:txBody>
          <a:bodyPr wrap="none" lIns="91440" tIns="45720" rIns="91440" bIns="45720">
            <a:prstTxWarp prst="textTriangleInverted">
              <a:avLst/>
            </a:prstTxWarp>
            <a:spAutoFit/>
          </a:bodyPr>
          <a:lstStyle/>
          <a:p>
            <a:pPr algn="ctr"/>
            <a:r>
              <a:rPr lang="en-US" sz="2800" dirty="0">
                <a:ln w="0"/>
                <a:effectLst>
                  <a:outerShdw blurRad="38100" dist="19050" dir="2700000" algn="tl" rotWithShape="0">
                    <a:schemeClr val="dk1">
                      <a:alpha val="40000"/>
                    </a:schemeClr>
                  </a:outerShdw>
                </a:effectLst>
              </a:rPr>
              <a:t>BETWEEN</a:t>
            </a:r>
            <a:endParaRPr lang="en-US" sz="4400" dirty="0">
              <a:ln w="0"/>
              <a:effectLst>
                <a:outerShdw blurRad="38100" dist="19050" dir="2700000" algn="tl" rotWithShape="0">
                  <a:schemeClr val="dk1">
                    <a:alpha val="40000"/>
                  </a:schemeClr>
                </a:outerShdw>
              </a:effectLst>
            </a:endParaRPr>
          </a:p>
        </p:txBody>
      </p:sp>
      <p:sp>
        <p:nvSpPr>
          <p:cNvPr id="11" name="TextBox 10">
            <a:extLst>
              <a:ext uri="{FF2B5EF4-FFF2-40B4-BE49-F238E27FC236}">
                <a16:creationId xmlns:a16="http://schemas.microsoft.com/office/drawing/2014/main" id="{18337E4F-A0B0-4C4A-973F-350BDCB0C0E6}"/>
              </a:ext>
            </a:extLst>
          </p:cNvPr>
          <p:cNvSpPr txBox="1"/>
          <p:nvPr/>
        </p:nvSpPr>
        <p:spPr>
          <a:xfrm>
            <a:off x="247650" y="219741"/>
            <a:ext cx="2190750" cy="2062103"/>
          </a:xfrm>
          <a:prstGeom prst="rect">
            <a:avLst/>
          </a:prstGeom>
          <a:noFill/>
        </p:spPr>
        <p:txBody>
          <a:bodyPr wrap="square" rtlCol="0">
            <a:spAutoFit/>
          </a:bodyPr>
          <a:lstStyle/>
          <a:p>
            <a:r>
              <a:rPr lang="en-US" sz="3200" b="1" dirty="0"/>
              <a:t>Kierkegaard</a:t>
            </a:r>
            <a:r>
              <a:rPr lang="en-US" sz="3200" b="1" dirty="0">
                <a:sym typeface="Wingdings" pitchFamily="2" charset="2"/>
              </a:rPr>
              <a:t> Ethics by Living the Ethical Life</a:t>
            </a:r>
            <a:endParaRPr lang="en-US" sz="3200" b="1" dirty="0"/>
          </a:p>
        </p:txBody>
      </p:sp>
      <p:sp>
        <p:nvSpPr>
          <p:cNvPr id="12" name="TextBox 11">
            <a:extLst>
              <a:ext uri="{FF2B5EF4-FFF2-40B4-BE49-F238E27FC236}">
                <a16:creationId xmlns:a16="http://schemas.microsoft.com/office/drawing/2014/main" id="{E7E642BB-512B-5648-AE4B-7B344B6ADE1E}"/>
              </a:ext>
            </a:extLst>
          </p:cNvPr>
          <p:cNvSpPr txBox="1"/>
          <p:nvPr/>
        </p:nvSpPr>
        <p:spPr>
          <a:xfrm>
            <a:off x="6284572" y="282678"/>
            <a:ext cx="2661711" cy="3108543"/>
          </a:xfrm>
          <a:prstGeom prst="rect">
            <a:avLst/>
          </a:prstGeom>
          <a:noFill/>
        </p:spPr>
        <p:txBody>
          <a:bodyPr wrap="square" rtlCol="0">
            <a:spAutoFit/>
          </a:bodyPr>
          <a:lstStyle/>
          <a:p>
            <a:pPr algn="ctr"/>
            <a:r>
              <a:rPr lang="en-US" sz="2800" b="1" dirty="0"/>
              <a:t>3 Categories from Kant, given Hegel dialectic, with many twists, without Kant’s ordering formula</a:t>
            </a:r>
          </a:p>
        </p:txBody>
      </p:sp>
      <p:pic>
        <p:nvPicPr>
          <p:cNvPr id="13" name="Picture 12">
            <a:extLst>
              <a:ext uri="{FF2B5EF4-FFF2-40B4-BE49-F238E27FC236}">
                <a16:creationId xmlns:a16="http://schemas.microsoft.com/office/drawing/2014/main" id="{49694011-5FAF-A243-8D48-890F2473C236}"/>
              </a:ext>
            </a:extLst>
          </p:cNvPr>
          <p:cNvPicPr>
            <a:picLocks noChangeAspect="1"/>
          </p:cNvPicPr>
          <p:nvPr/>
        </p:nvPicPr>
        <p:blipFill rotWithShape="1">
          <a:blip r:embed="rId3"/>
          <a:srcRect l="23364" r="19829" b="8811"/>
          <a:stretch/>
        </p:blipFill>
        <p:spPr>
          <a:xfrm>
            <a:off x="110312" y="5177779"/>
            <a:ext cx="1271925" cy="1583065"/>
          </a:xfrm>
          <a:prstGeom prst="rect">
            <a:avLst/>
          </a:prstGeom>
        </p:spPr>
      </p:pic>
    </p:spTree>
    <p:extLst>
      <p:ext uri="{BB962C8B-B14F-4D97-AF65-F5344CB8AC3E}">
        <p14:creationId xmlns:p14="http://schemas.microsoft.com/office/powerpoint/2010/main" val="338877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p:bldP spid="9" grpId="0"/>
      <p:bldP spid="6"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7E9517-4525-0B42-B311-EB3799C228EE}"/>
              </a:ext>
            </a:extLst>
          </p:cNvPr>
          <p:cNvSpPr>
            <a:spLocks noGrp="1"/>
          </p:cNvSpPr>
          <p:nvPr>
            <p:ph type="title"/>
          </p:nvPr>
        </p:nvSpPr>
        <p:spPr>
          <a:xfrm>
            <a:off x="628650" y="345810"/>
            <a:ext cx="3840421" cy="1325563"/>
          </a:xfrm>
        </p:spPr>
        <p:txBody>
          <a:bodyPr vert="horz" lIns="91440" tIns="45720" rIns="91440" bIns="45720" rtlCol="0" anchor="ctr">
            <a:normAutofit/>
          </a:bodyPr>
          <a:lstStyle/>
          <a:p>
            <a:pPr defTabSz="914400"/>
            <a:r>
              <a:rPr lang="en-US" sz="2100" kern="1200">
                <a:solidFill>
                  <a:schemeClr val="tx1"/>
                </a:solidFill>
                <a:latin typeface="+mj-lt"/>
                <a:ea typeface="+mj-ea"/>
                <a:cs typeface="+mj-cs"/>
              </a:rPr>
              <a:t>The Life and Work of Kierkegaard as a Socratic task – </a:t>
            </a:r>
            <a:r>
              <a:rPr lang="en-US" sz="2100" kern="1200">
                <a:solidFill>
                  <a:schemeClr val="tx1"/>
                </a:solidFill>
                <a:latin typeface="+mj-lt"/>
                <a:ea typeface="+mj-ea"/>
                <a:cs typeface="+mj-cs"/>
                <a:hlinkClick r:id="rId2"/>
              </a:rPr>
              <a:t>YouTube Lecture 1 by Jon Stewart recommended</a:t>
            </a:r>
            <a:endParaRPr lang="en-US" sz="2100" kern="1200">
              <a:solidFill>
                <a:schemeClr val="tx1"/>
              </a:solidFill>
              <a:latin typeface="+mj-lt"/>
              <a:ea typeface="+mj-ea"/>
              <a:cs typeface="+mj-cs"/>
            </a:endParaRPr>
          </a:p>
        </p:txBody>
      </p:sp>
      <p:sp>
        <p:nvSpPr>
          <p:cNvPr id="4" name="TextBox 3">
            <a:extLst>
              <a:ext uri="{FF2B5EF4-FFF2-40B4-BE49-F238E27FC236}">
                <a16:creationId xmlns:a16="http://schemas.microsoft.com/office/drawing/2014/main" id="{233617D4-2DA3-5B47-B2F4-9F8C971FE835}"/>
              </a:ext>
            </a:extLst>
          </p:cNvPr>
          <p:cNvSpPr txBox="1"/>
          <p:nvPr/>
        </p:nvSpPr>
        <p:spPr>
          <a:xfrm>
            <a:off x="628650" y="1825624"/>
            <a:ext cx="4050600" cy="4686565"/>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500" dirty="0"/>
              <a:t>Radical changes occur more rapidly in 21</a:t>
            </a:r>
            <a:r>
              <a:rPr lang="en-US" sz="1500" baseline="30000" dirty="0"/>
              <a:t>st</a:t>
            </a:r>
            <a:r>
              <a:rPr lang="en-US" sz="1500" dirty="0"/>
              <a:t> century.  Kierkegaard saw these changes occurring in 19</a:t>
            </a:r>
            <a:r>
              <a:rPr lang="en-US" sz="1500" baseline="30000" dirty="0"/>
              <a:t>th</a:t>
            </a:r>
            <a:r>
              <a:rPr lang="en-US" sz="1500" dirty="0"/>
              <a:t> century</a:t>
            </a:r>
          </a:p>
          <a:p>
            <a:pPr marL="342900" indent="-228600">
              <a:lnSpc>
                <a:spcPct val="90000"/>
              </a:lnSpc>
              <a:spcAft>
                <a:spcPts val="600"/>
              </a:spcAft>
              <a:buFont typeface="Arial" panose="020B0604020202020204" pitchFamily="34" charset="0"/>
              <a:buChar char="•"/>
            </a:pPr>
            <a:r>
              <a:rPr lang="en-US" sz="1500" dirty="0"/>
              <a:t>Kierkegaard means by IRONIC; we say opposite of what we really mean, and we can notice this.  Uses irony to critique accepted practices (i.e., following Socrates)</a:t>
            </a:r>
          </a:p>
          <a:p>
            <a:pPr marL="342900" indent="-228600">
              <a:lnSpc>
                <a:spcPct val="90000"/>
              </a:lnSpc>
              <a:spcAft>
                <a:spcPts val="600"/>
              </a:spcAft>
              <a:buFont typeface="Arial" panose="020B0604020202020204" pitchFamily="34" charset="0"/>
              <a:buChar char="•"/>
            </a:pPr>
            <a:r>
              <a:rPr lang="en-US" sz="1500" dirty="0"/>
              <a:t>Socratic Method is Kierkegaard’s approach to existentialism. </a:t>
            </a:r>
          </a:p>
          <a:p>
            <a:pPr marL="342900" indent="-228600">
              <a:lnSpc>
                <a:spcPct val="90000"/>
              </a:lnSpc>
              <a:spcAft>
                <a:spcPts val="600"/>
              </a:spcAft>
              <a:buFont typeface="Arial" panose="020B0604020202020204" pitchFamily="34" charset="0"/>
              <a:buChar char="•"/>
            </a:pPr>
            <a:r>
              <a:rPr lang="en-US" sz="1500" dirty="0"/>
              <a:t>Kierkegaard wrote, “My task is a Socratic task”. </a:t>
            </a:r>
          </a:p>
          <a:p>
            <a:pPr indent="-228600">
              <a:lnSpc>
                <a:spcPct val="90000"/>
              </a:lnSpc>
              <a:spcAft>
                <a:spcPts val="600"/>
              </a:spcAft>
              <a:buFont typeface="Arial" panose="020B0604020202020204" pitchFamily="34" charset="0"/>
              <a:buChar char="•"/>
            </a:pPr>
            <a:endParaRPr lang="en-US" sz="1500" dirty="0"/>
          </a:p>
          <a:p>
            <a:pPr>
              <a:lnSpc>
                <a:spcPct val="90000"/>
              </a:lnSpc>
              <a:spcAft>
                <a:spcPts val="600"/>
              </a:spcAft>
            </a:pPr>
            <a:r>
              <a:rPr lang="en-US" sz="2400" dirty="0"/>
              <a:t>Lecture 2: Kierkegaard, Martensen and Hegelianism at the University of Copenhagen (</a:t>
            </a:r>
            <a:r>
              <a:rPr lang="en-US" sz="2400" dirty="0">
                <a:hlinkClick r:id="rId3"/>
              </a:rPr>
              <a:t>Show YouTube excerpt</a:t>
            </a:r>
            <a:r>
              <a:rPr lang="en-US" sz="2400" dirty="0"/>
              <a:t>) at 21:00.</a:t>
            </a:r>
          </a:p>
        </p:txBody>
      </p:sp>
      <p:sp>
        <p:nvSpPr>
          <p:cNvPr id="73" name="Oval 7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Arc 7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78D00E36-8044-544E-9F8B-91BF34D741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92" r="23546" b="-4"/>
          <a:stretch/>
        </p:blipFill>
        <p:spPr bwMode="auto">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A093969-EB05-4940-BEE7-327DCEE0EA12}"/>
              </a:ext>
            </a:extLst>
          </p:cNvPr>
          <p:cNvSpPr>
            <a:spLocks noGrp="1"/>
          </p:cNvSpPr>
          <p:nvPr>
            <p:ph type="sldNum" sz="quarter" idx="12"/>
          </p:nvPr>
        </p:nvSpPr>
        <p:spPr>
          <a:xfrm>
            <a:off x="6457950" y="6356349"/>
            <a:ext cx="2057400" cy="365125"/>
          </a:xfrm>
        </p:spPr>
        <p:txBody>
          <a:bodyPr vert="horz" lIns="91440" tIns="45720" rIns="91440" bIns="45720" rtlCol="0" anchor="ctr">
            <a:normAutofit/>
          </a:bodyPr>
          <a:lstStyle/>
          <a:p>
            <a:pPr>
              <a:spcAft>
                <a:spcPts val="600"/>
              </a:spcAft>
            </a:pPr>
            <a:fld id="{2CB0B10C-1642-FC46-B864-C0A2CDEA0834}" type="slidenum">
              <a:rPr lang="en-US" sz="1200">
                <a:solidFill>
                  <a:srgbClr val="FFFFFF"/>
                </a:solidFill>
              </a:rPr>
              <a:pPr>
                <a:spcAft>
                  <a:spcPts val="600"/>
                </a:spcAft>
              </a:pPr>
              <a:t>9</a:t>
            </a:fld>
            <a:endParaRPr lang="en-US" sz="1200">
              <a:solidFill>
                <a:srgbClr val="FFFFFF"/>
              </a:solidFill>
            </a:endParaRPr>
          </a:p>
        </p:txBody>
      </p:sp>
      <p:pic>
        <p:nvPicPr>
          <p:cNvPr id="10" name="Picture 9">
            <a:extLst>
              <a:ext uri="{FF2B5EF4-FFF2-40B4-BE49-F238E27FC236}">
                <a16:creationId xmlns:a16="http://schemas.microsoft.com/office/drawing/2014/main" id="{443A63AB-5B01-E64A-ADD5-EB0F2D8AFDDE}"/>
              </a:ext>
            </a:extLst>
          </p:cNvPr>
          <p:cNvPicPr>
            <a:picLocks noChangeAspect="1"/>
          </p:cNvPicPr>
          <p:nvPr/>
        </p:nvPicPr>
        <p:blipFill rotWithShape="1">
          <a:blip r:embed="rId5"/>
          <a:srcRect l="23364" r="19829" b="8811"/>
          <a:stretch/>
        </p:blipFill>
        <p:spPr>
          <a:xfrm>
            <a:off x="5935198" y="3103484"/>
            <a:ext cx="2904001" cy="3614382"/>
          </a:xfrm>
          <a:prstGeom prst="rect">
            <a:avLst/>
          </a:prstGeom>
        </p:spPr>
      </p:pic>
    </p:spTree>
    <p:extLst>
      <p:ext uri="{BB962C8B-B14F-4D97-AF65-F5344CB8AC3E}">
        <p14:creationId xmlns:p14="http://schemas.microsoft.com/office/powerpoint/2010/main" val="2427874913"/>
      </p:ext>
    </p:extLst>
  </p:cSld>
  <p:clrMapOvr>
    <a:masterClrMapping/>
  </p:clrMapOvr>
</p:sld>
</file>

<file path=ppt/theme/theme1.xml><?xml version="1.0" encoding="utf-8"?>
<a:theme xmlns:a="http://schemas.openxmlformats.org/drawingml/2006/main" name="Office Theme">
  <a:themeElements>
    <a:clrScheme name="TSI_1">
      <a:dk1>
        <a:srgbClr val="000000"/>
      </a:dk1>
      <a:lt1>
        <a:srgbClr val="FFFFFF"/>
      </a:lt1>
      <a:dk2>
        <a:srgbClr val="515151"/>
      </a:dk2>
      <a:lt2>
        <a:srgbClr val="E7E6E6"/>
      </a:lt2>
      <a:accent1>
        <a:srgbClr val="595034"/>
      </a:accent1>
      <a:accent2>
        <a:srgbClr val="E2B553"/>
      </a:accent2>
      <a:accent3>
        <a:srgbClr val="909F43"/>
      </a:accent3>
      <a:accent4>
        <a:srgbClr val="495634"/>
      </a:accent4>
      <a:accent5>
        <a:srgbClr val="D8AF7F"/>
      </a:accent5>
      <a:accent6>
        <a:srgbClr val="80673B"/>
      </a:accent6>
      <a:hlink>
        <a:srgbClr val="8E7D69"/>
      </a:hlink>
      <a:folHlink>
        <a:srgbClr val="BB8A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21865</TotalTime>
  <Words>3181</Words>
  <Application>Microsoft Macintosh PowerPoint</Application>
  <PresentationFormat>On-screen Show (4:3)</PresentationFormat>
  <Paragraphs>332</Paragraphs>
  <Slides>47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Times New Roman</vt:lpstr>
      <vt:lpstr>Wingdings</vt:lpstr>
      <vt:lpstr>Office Theme</vt:lpstr>
      <vt:lpstr>David Boje’s Aalborg University Slides are at https://antenarrative.com  </vt:lpstr>
      <vt:lpstr>MAIN QUESTION FOR THIS SEMINAR</vt:lpstr>
      <vt:lpstr>Business Model Generation  Discussion Where’s the ETHICS in Business Modeling?</vt:lpstr>
      <vt:lpstr>BREAKOUT CONVERSATION QUESTION: Where is the Ethics in Business Modeling?</vt:lpstr>
      <vt:lpstr>PowerPoint Presentation</vt:lpstr>
      <vt:lpstr>PowerPoint Presentation</vt:lpstr>
      <vt:lpstr>PowerPoint Presentation</vt:lpstr>
      <vt:lpstr>PowerPoint Presentation</vt:lpstr>
      <vt:lpstr>The Life and Work of Kierkegaard as a Socratic task – YouTube Lecture 1 by Jon Stewart recommended</vt:lpstr>
      <vt:lpstr>Caveat: For Kierkegaard &amp; Hegel,  Actuality and Existence are not the same</vt:lpstr>
      <vt:lpstr>PowerPoint Presentation</vt:lpstr>
      <vt:lpstr>BREAKOUT: Use Socratic Method to Explore  Ethics of ‘BUSINESS MODELS”: Pick any #: Your Own Triadic Relationship among 3 Concepts Tell a story of a Business Model </vt:lpstr>
      <vt:lpstr>PowerPoint Presentation</vt:lpstr>
      <vt:lpstr>ANTENARRATIVE PROCESSES</vt:lpstr>
      <vt:lpstr>The Two Directions of True Storytelling Processes</vt:lpstr>
      <vt:lpstr>Business Modeling does Thesis-Antithesis-Synthesis by Post-Kantian Cognitive Architectonics (aka, Bounded Rationality, missing Existence &amp; its own Negation altogether)</vt:lpstr>
      <vt:lpstr>PowerPoint Presentation</vt:lpstr>
      <vt:lpstr>PowerPoint Presentation</vt:lpstr>
      <vt:lpstr>PowerPoint Presentation</vt:lpstr>
      <vt:lpstr>Kierkegaard &amp; Socrates </vt:lpstr>
      <vt:lpstr>PowerPoint Presentation</vt:lpstr>
      <vt:lpstr>Antenarrative &amp; Business Models</vt:lpstr>
      <vt:lpstr>PowerPoint Presentation</vt:lpstr>
      <vt:lpstr>PowerPoint Presentation</vt:lpstr>
      <vt:lpstr>PowerPoint Presentation</vt:lpstr>
      <vt:lpstr>TOOL 1— ALIGNMENT - Revisited</vt:lpstr>
      <vt:lpstr>PowerPoint Presentation</vt:lpstr>
      <vt:lpstr>BREAKOUT CONVERSATIONS</vt:lpstr>
      <vt:lpstr>PowerPoint Presentation</vt:lpstr>
      <vt:lpstr>PowerPoint Presentation</vt:lpstr>
      <vt:lpstr>PowerPoint Presentation</vt:lpstr>
      <vt:lpstr>PowerPoint Presentation</vt:lpstr>
      <vt:lpstr>PowerPoint Presentation</vt:lpstr>
      <vt:lpstr>BREAKOUT QUESTION:  Can you Deconstruct the CIRCULAR ECONOMY?</vt:lpstr>
      <vt:lpstr>PowerPoint Presentation</vt:lpstr>
      <vt:lpstr>KPMG Water Business Models</vt:lpstr>
      <vt:lpstr>How to Develop a New BLUE Business Model-Dispositif about Water in Denmark?</vt:lpstr>
      <vt:lpstr>PowerPoint Presentation</vt:lpstr>
      <vt:lpstr>How does Coke Replenish 65.5 billion gallons of Fresh Water? </vt:lpstr>
      <vt:lpstr>PowerPoint Presentation</vt:lpstr>
      <vt:lpstr>PowerPoint Presentation</vt:lpstr>
      <vt:lpstr>7 B’s of Antenarrative</vt:lpstr>
      <vt:lpstr>PowerPoint Presentation</vt:lpstr>
      <vt:lpstr>PowerPoint Presentation</vt:lpstr>
      <vt:lpstr>Conclusion: Water Business Models and Business Storytelling are Entangled</vt:lpstr>
      <vt:lpstr>CONCLUSION: Develop TERRESTRIAL ETHICS  WATER BUSINESS PLAN or our grandchildren will be the BET ON THE FUTURE THAT WILL NEVER BE </vt:lpstr>
      <vt:lpstr>Articles to Transform Business Modeling Slides are at https://antenarrative.com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 Strzeletz Ivertsen</dc:creator>
  <cp:lastModifiedBy>David Boje</cp:lastModifiedBy>
  <cp:revision>190</cp:revision>
  <cp:lastPrinted>2021-06-22T13:57:31Z</cp:lastPrinted>
  <dcterms:created xsi:type="dcterms:W3CDTF">2021-05-29T13:13:37Z</dcterms:created>
  <dcterms:modified xsi:type="dcterms:W3CDTF">2021-11-16T17:16:48Z</dcterms:modified>
</cp:coreProperties>
</file>